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60" r:id="rId3"/>
    <p:sldId id="262" r:id="rId4"/>
    <p:sldId id="264" r:id="rId5"/>
    <p:sldId id="266" r:id="rId6"/>
    <p:sldId id="268" r:id="rId7"/>
    <p:sldId id="269" r:id="rId8"/>
  </p:sldIdLst>
  <p:sldSz cx="15519400" cy="87249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/>
    <p:restoredTop sz="0"/>
  </p:normalViewPr>
  <p:slideViewPr>
    <p:cSldViewPr>
      <p:cViewPr varScale="1">
        <p:scale>
          <a:sx n="64" d="100"/>
          <a:sy n="6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F6893-45AE-47B4-9649-31CBC0B8A0AF}" type="datetimeFigureOut">
              <a:rPr lang="pt-BR" smtClean="0"/>
              <a:t>14/01/2022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C91E2-DAF5-451D-A5ED-529F4335D0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4067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7EBFC2C-4303-4ED7-8915-4E1B511A6057}" type="datetime1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/>
              <a:t>Fonte: DW - TJRJ e CNJ - Setembro/2021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B0F6143-7076-4B01-9907-D769D7E9AFF2}" type="datetime1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/>
              <a:t>Fonte: DW - TJRJ e CNJ - Setembro/2021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0DAFF47-3551-48B4-80FF-1031B6BC3247}" type="datetime1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/>
              <a:t>Fonte: DW - TJRJ e CNJ - Setembro/2021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29B9914-8357-4DB0-822D-10C1EB5AB203}" type="datetime1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/>
              <a:t>Fonte: DW - TJRJ e CNJ - Setembro/2021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EC7D0C0-8FC9-4BA2-8EF2-8FBB4593DC94}" type="datetime1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/>
              <a:t>Fonte: DW - TJRJ e CNJ - Setembro/2021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B3811499-3FA0-4F59-9A8B-35597506A716}" type="datetime1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t-BR"/>
              <a:t>Fonte: DW - TJRJ e CNJ - Setembro/2021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E7ACB054-7D5C-4ED7-A453-991119397E20}" type="datetime1">
              <a:rPr lang="en-US" smtClean="0"/>
              <a:t>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r>
              <a:rPr lang="pt-BR"/>
              <a:t>Fonte: DW - TJRJ e CNJ - Setembro/2021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1DBB6CD2-7F7C-4CD4-B482-11B4603B947B}" type="datetime1">
              <a:rPr lang="en-US" smtClean="0"/>
              <a:t>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r>
              <a:rPr lang="pt-BR"/>
              <a:t>Fonte: DW - TJRJ e CNJ - Setembro/2021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74723725-9C2D-43D8-BD97-11504D8FC35E}" type="datetime1">
              <a:rPr lang="en-US" smtClean="0"/>
              <a:t>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r>
              <a:rPr lang="pt-BR"/>
              <a:t>Fonte: DW - TJRJ e CNJ - Setembro/2021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0B3F87F8-C6C5-4E90-A9CC-E88476A6DD30}" type="datetime1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t-BR"/>
              <a:t>Fonte: DW - TJRJ e CNJ - Setembro/2021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E00470A4-23BB-4136-9D8F-27CF2F4394EA}" type="datetime1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t-BR"/>
              <a:t>Fonte: DW - TJRJ e CNJ - Setembro/2021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1E08E-3288-45FA-8FED-4D6AFABBECA5}" type="datetime1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Fonte: DW - TJRJ e CNJ - Setembro/2021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40542419-694F-4FF0-A85B-C769F6156254}"/>
              </a:ext>
            </a:extLst>
          </p:cNvPr>
          <p:cNvSpPr txBox="1"/>
          <p:nvPr/>
        </p:nvSpPr>
        <p:spPr>
          <a:xfrm>
            <a:off x="241728" y="123211"/>
            <a:ext cx="127366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TJRJ </a:t>
            </a:r>
            <a:r>
              <a:rPr lang="pt-BR" dirty="0" smtClean="0">
                <a:solidFill>
                  <a:schemeClr val="bg1"/>
                </a:solidFill>
              </a:rPr>
              <a:t>- CONCILIAÇÃO </a:t>
            </a:r>
            <a:r>
              <a:rPr lang="pt-BR" dirty="0">
                <a:solidFill>
                  <a:schemeClr val="bg1"/>
                </a:solidFill>
              </a:rPr>
              <a:t>E MEDIAÇÃO - 2021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CCDC8BF-F6BE-4E73-ABA9-35E46DAF438D}"/>
              </a:ext>
            </a:extLst>
          </p:cNvPr>
          <p:cNvSpPr txBox="1"/>
          <p:nvPr/>
        </p:nvSpPr>
        <p:spPr>
          <a:xfrm>
            <a:off x="4319400" y="4350017"/>
            <a:ext cx="426147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200" i="1" dirty="0"/>
              <a:t>As informações desta folha se referem a dados gerais do TJRJ, conforme a parametrização de cada índice.</a:t>
            </a:r>
          </a:p>
          <a:p>
            <a:r>
              <a:rPr lang="pt-BR" sz="1200" i="1" dirty="0"/>
              <a:t>Nem todos os índices relativos à conciliação e mediação previstos nos planos estratégicos nacional, metas CNJ, Prêmio qualidade, prêmio Conciliar é Legal e plano estratégico do TJRJ podem, no momento, ser obtidos, integral ou até mesmo parcialmente. </a:t>
            </a:r>
            <a:br>
              <a:rPr lang="pt-BR" sz="1200" i="1" dirty="0"/>
            </a:br>
            <a:r>
              <a:rPr lang="pt-BR" sz="1200" i="1" dirty="0"/>
              <a:t>O índice de realização de audiências do art. 334 ainda não está contabilizando os dados do 2º grau.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16FB0C0E-AA66-4700-9260-F174E4EF2504}"/>
              </a:ext>
            </a:extLst>
          </p:cNvPr>
          <p:cNvSpPr>
            <a:spLocks noGrp="1"/>
          </p:cNvSpPr>
          <p:nvPr>
            <p:ph type="ftr" sz="quarter" idx="1"/>
          </p:nvPr>
        </p:nvSpPr>
        <p:spPr>
          <a:xfrm>
            <a:off x="260810" y="8236564"/>
            <a:ext cx="5482666" cy="365125"/>
          </a:xfrm>
        </p:spPr>
        <p:txBody>
          <a:bodyPr/>
          <a:lstStyle/>
          <a:p>
            <a:r>
              <a:rPr lang="pt-BR" dirty="0"/>
              <a:t>Fonte: DW </a:t>
            </a:r>
            <a:r>
              <a:rPr lang="pt-BR" dirty="0" smtClean="0"/>
              <a:t>– TJRJ </a:t>
            </a:r>
            <a:r>
              <a:rPr lang="pt-BR" dirty="0" smtClean="0"/>
              <a:t>(dezembro)  </a:t>
            </a:r>
            <a:r>
              <a:rPr lang="pt-BR" dirty="0" smtClean="0"/>
              <a:t>última carga em </a:t>
            </a:r>
            <a:r>
              <a:rPr lang="pt-BR" dirty="0" smtClean="0"/>
              <a:t>14/12/2022 </a:t>
            </a:r>
            <a:r>
              <a:rPr lang="pt-BR" dirty="0" smtClean="0"/>
              <a:t>e </a:t>
            </a:r>
            <a:r>
              <a:rPr lang="pt-BR" dirty="0"/>
              <a:t>CNJ - </a:t>
            </a:r>
            <a:r>
              <a:rPr lang="pt-BR" dirty="0" smtClean="0"/>
              <a:t>Janeiro/2022</a:t>
            </a:r>
            <a:endParaRPr lang="en-US" dirty="0"/>
          </a:p>
        </p:txBody>
      </p:sp>
      <p:pic>
        <p:nvPicPr>
          <p:cNvPr id="9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4346309" y="671503"/>
            <a:ext cx="4203966" cy="32588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45248" y="3030422"/>
            <a:ext cx="3911158" cy="28954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8716858" y="671503"/>
            <a:ext cx="4261470" cy="32588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60808" y="637398"/>
            <a:ext cx="3918918" cy="22128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F677323C-03B8-42B6-B211-7F40F6F75052}"/>
              </a:ext>
            </a:extLst>
          </p:cNvPr>
          <p:cNvSpPr txBox="1"/>
          <p:nvPr/>
        </p:nvSpPr>
        <p:spPr>
          <a:xfrm>
            <a:off x="135451" y="51168"/>
            <a:ext cx="14142777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CEJUSC – Judicial - 2021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67F1BD3-59E0-4580-9B23-B96ADF01C2C5}"/>
              </a:ext>
            </a:extLst>
          </p:cNvPr>
          <p:cNvSpPr>
            <a:spLocks noGrp="1"/>
          </p:cNvSpPr>
          <p:nvPr>
            <p:ph type="ftr" sz="quarter" idx="1"/>
          </p:nvPr>
        </p:nvSpPr>
        <p:spPr>
          <a:xfrm>
            <a:off x="157500" y="8181608"/>
            <a:ext cx="2895600" cy="365125"/>
          </a:xfrm>
        </p:spPr>
        <p:txBody>
          <a:bodyPr/>
          <a:lstStyle/>
          <a:p>
            <a:r>
              <a:rPr lang="pt-BR" dirty="0"/>
              <a:t>Fonte: DW - TJRJ - </a:t>
            </a:r>
            <a:r>
              <a:rPr lang="pt-BR" dirty="0" smtClean="0"/>
              <a:t>Dezembro/2021</a:t>
            </a:r>
            <a:endParaRPr lang="en-US" dirty="0"/>
          </a:p>
        </p:txBody>
      </p:sp>
      <p:pic>
        <p:nvPicPr>
          <p:cNvPr id="10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208321" y="565748"/>
            <a:ext cx="5871810" cy="35956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9203528" y="565748"/>
            <a:ext cx="5074700" cy="35956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208321" y="4365044"/>
            <a:ext cx="5871810" cy="38165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73842" y="565748"/>
            <a:ext cx="2879257" cy="17084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173841" y="2450244"/>
            <a:ext cx="2879257" cy="17111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ADC8A15C-96C8-41EF-8314-245F0A751E6D}"/>
              </a:ext>
            </a:extLst>
          </p:cNvPr>
          <p:cNvSpPr txBox="1"/>
          <p:nvPr/>
        </p:nvSpPr>
        <p:spPr>
          <a:xfrm>
            <a:off x="135451" y="51168"/>
            <a:ext cx="14551371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accent5"/>
                </a:solidFill>
              </a:defRPr>
            </a:lvl1pPr>
          </a:lstStyle>
          <a:p>
            <a:r>
              <a:rPr lang="pt-BR" b="1" dirty="0">
                <a:solidFill>
                  <a:schemeClr val="bg1"/>
                </a:solidFill>
              </a:rPr>
              <a:t>CEJUSC – </a:t>
            </a:r>
            <a:r>
              <a:rPr lang="pt-BR" b="1" dirty="0" err="1">
                <a:solidFill>
                  <a:schemeClr val="bg1"/>
                </a:solidFill>
              </a:rPr>
              <a:t>Pré</a:t>
            </a:r>
            <a:r>
              <a:rPr lang="pt-BR" b="1" dirty="0">
                <a:solidFill>
                  <a:schemeClr val="bg1"/>
                </a:solidFill>
              </a:rPr>
              <a:t>-Processual - 2021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364214F-C204-4637-B734-77F068CAFF5A}"/>
              </a:ext>
            </a:extLst>
          </p:cNvPr>
          <p:cNvSpPr>
            <a:spLocks noGrp="1"/>
          </p:cNvSpPr>
          <p:nvPr>
            <p:ph type="ftr" sz="quarter" idx="1"/>
          </p:nvPr>
        </p:nvSpPr>
        <p:spPr>
          <a:xfrm>
            <a:off x="106197" y="8190156"/>
            <a:ext cx="2895600" cy="365125"/>
          </a:xfrm>
        </p:spPr>
        <p:txBody>
          <a:bodyPr/>
          <a:lstStyle/>
          <a:p>
            <a:r>
              <a:rPr lang="pt-BR" dirty="0"/>
              <a:t>Fonte: DW - TJRJ - </a:t>
            </a:r>
            <a:r>
              <a:rPr lang="pt-BR" dirty="0" smtClean="0"/>
              <a:t>Dezembro/2021</a:t>
            </a:r>
            <a:endParaRPr lang="en-US" dirty="0"/>
          </a:p>
        </p:txBody>
      </p:sp>
      <p:pic>
        <p:nvPicPr>
          <p:cNvPr id="1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274447" y="565904"/>
            <a:ext cx="5835295" cy="36211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9304552" y="597207"/>
            <a:ext cx="5382270" cy="35898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274447" y="4356621"/>
            <a:ext cx="5835295" cy="40160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8136" y="537246"/>
            <a:ext cx="2911499" cy="16649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168135" y="2397514"/>
            <a:ext cx="2833661" cy="17895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294B6C2-C510-4420-8D74-12CCC8A84640}"/>
              </a:ext>
            </a:extLst>
          </p:cNvPr>
          <p:cNvSpPr txBox="1"/>
          <p:nvPr/>
        </p:nvSpPr>
        <p:spPr>
          <a:xfrm>
            <a:off x="217048" y="63455"/>
            <a:ext cx="14527428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pt-BR" b="1" dirty="0"/>
              <a:t>CEJUSC – Judicial – </a:t>
            </a:r>
            <a:r>
              <a:rPr lang="pt-BR" b="1" dirty="0" smtClean="0"/>
              <a:t>2021</a:t>
            </a:r>
            <a:endParaRPr lang="pt-BR" b="1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BFD1B3-695D-45FE-BC83-C9B61F4B91EF}"/>
              </a:ext>
            </a:extLst>
          </p:cNvPr>
          <p:cNvSpPr>
            <a:spLocks noGrp="1"/>
          </p:cNvSpPr>
          <p:nvPr>
            <p:ph type="ftr" sz="quarter" idx="1"/>
          </p:nvPr>
        </p:nvSpPr>
        <p:spPr>
          <a:xfrm>
            <a:off x="232791" y="8322890"/>
            <a:ext cx="2895600" cy="365125"/>
          </a:xfrm>
        </p:spPr>
        <p:txBody>
          <a:bodyPr/>
          <a:lstStyle/>
          <a:p>
            <a:pPr algn="l"/>
            <a:r>
              <a:rPr lang="pt-BR" dirty="0"/>
              <a:t>Fonte: DW - TJRJ - </a:t>
            </a:r>
            <a:r>
              <a:rPr lang="pt-BR" dirty="0" smtClean="0"/>
              <a:t>Dezembro/2021</a:t>
            </a:r>
            <a:endParaRPr lang="en-US" dirty="0"/>
          </a:p>
        </p:txBody>
      </p:sp>
      <p:pic>
        <p:nvPicPr>
          <p:cNvPr id="8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08806" y="474013"/>
            <a:ext cx="7393182" cy="77768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7759700" y="474012"/>
            <a:ext cx="6984776" cy="777686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03768F4-83DC-4C3C-A4E6-2B46DD1EBDC8}"/>
              </a:ext>
            </a:extLst>
          </p:cNvPr>
          <p:cNvSpPr txBox="1"/>
          <p:nvPr/>
        </p:nvSpPr>
        <p:spPr>
          <a:xfrm>
            <a:off x="232790" y="82478"/>
            <a:ext cx="14439678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CEJUSC – </a:t>
            </a:r>
            <a:r>
              <a:rPr lang="pt-BR" dirty="0" err="1"/>
              <a:t>Pré</a:t>
            </a:r>
            <a:r>
              <a:rPr lang="pt-BR" dirty="0"/>
              <a:t>-Processual – </a:t>
            </a:r>
            <a:r>
              <a:rPr lang="pt-BR" dirty="0" smtClean="0"/>
              <a:t>2021</a:t>
            </a:r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F465606-9FF7-4DDD-BED6-83B2A41729EC}"/>
              </a:ext>
            </a:extLst>
          </p:cNvPr>
          <p:cNvSpPr>
            <a:spLocks noGrp="1"/>
          </p:cNvSpPr>
          <p:nvPr>
            <p:ph type="ftr" sz="quarter" idx="1"/>
          </p:nvPr>
        </p:nvSpPr>
        <p:spPr>
          <a:xfrm>
            <a:off x="232791" y="8277297"/>
            <a:ext cx="2895600" cy="365125"/>
          </a:xfrm>
        </p:spPr>
        <p:txBody>
          <a:bodyPr/>
          <a:lstStyle/>
          <a:p>
            <a:pPr algn="l"/>
            <a:r>
              <a:rPr lang="pt-BR" dirty="0"/>
              <a:t>Fonte: DW - TJRJ - </a:t>
            </a:r>
            <a:r>
              <a:rPr lang="pt-BR" dirty="0" smtClean="0"/>
              <a:t>Dezembro/2021</a:t>
            </a:r>
            <a:endParaRPr lang="en-US" dirty="0"/>
          </a:p>
        </p:txBody>
      </p:sp>
      <p:pic>
        <p:nvPicPr>
          <p:cNvPr id="7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12224" y="556180"/>
            <a:ext cx="7403459" cy="76947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7831708" y="570378"/>
            <a:ext cx="6840760" cy="768050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BFA02FF-626B-4AAA-892F-7D7B6B3C29D3}"/>
              </a:ext>
            </a:extLst>
          </p:cNvPr>
          <p:cNvSpPr txBox="1"/>
          <p:nvPr/>
        </p:nvSpPr>
        <p:spPr>
          <a:xfrm>
            <a:off x="135451" y="51168"/>
            <a:ext cx="13466505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accent5"/>
                </a:solidFill>
              </a:defRPr>
            </a:lvl1pPr>
          </a:lstStyle>
          <a:p>
            <a:r>
              <a:rPr lang="pt-BR" dirty="0">
                <a:solidFill>
                  <a:schemeClr val="tx1"/>
                </a:solidFill>
              </a:rPr>
              <a:t>Audiências por CEJUSC – </a:t>
            </a:r>
            <a:r>
              <a:rPr lang="pt-BR" dirty="0" smtClean="0">
                <a:solidFill>
                  <a:schemeClr val="tx1"/>
                </a:solidFill>
              </a:rPr>
              <a:t>2021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FCD39A2-F727-4287-819D-DC7663AD258F}"/>
              </a:ext>
            </a:extLst>
          </p:cNvPr>
          <p:cNvSpPr>
            <a:spLocks noGrp="1"/>
          </p:cNvSpPr>
          <p:nvPr>
            <p:ph type="ftr" sz="quarter" idx="1"/>
          </p:nvPr>
        </p:nvSpPr>
        <p:spPr>
          <a:xfrm>
            <a:off x="135452" y="8250882"/>
            <a:ext cx="2895600" cy="365125"/>
          </a:xfrm>
        </p:spPr>
        <p:txBody>
          <a:bodyPr/>
          <a:lstStyle/>
          <a:p>
            <a:pPr algn="l"/>
            <a:r>
              <a:rPr lang="pt-BR" dirty="0"/>
              <a:t>Fonte: DW - TJRJ - </a:t>
            </a:r>
            <a:r>
              <a:rPr lang="pt-BR" dirty="0" smtClean="0"/>
              <a:t>Dezembro/2021</a:t>
            </a:r>
            <a:endParaRPr lang="en-US" dirty="0"/>
          </a:p>
        </p:txBody>
      </p:sp>
      <p:pic>
        <p:nvPicPr>
          <p:cNvPr id="6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48360" y="615818"/>
            <a:ext cx="6459211" cy="67830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6852642" y="599484"/>
            <a:ext cx="6749313" cy="678307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"/>
          </p:nvPr>
        </p:nvSpPr>
        <p:spPr>
          <a:xfrm>
            <a:off x="204685" y="8106866"/>
            <a:ext cx="2895600" cy="365125"/>
          </a:xfrm>
        </p:spPr>
        <p:txBody>
          <a:bodyPr/>
          <a:lstStyle/>
          <a:p>
            <a:pPr algn="l"/>
            <a:r>
              <a:rPr lang="pt-BR" dirty="0" smtClean="0"/>
              <a:t>Fonte: DW - TJRJ 14/01/2022</a:t>
            </a:r>
            <a:endParaRPr lang="en-US" dirty="0"/>
          </a:p>
        </p:txBody>
      </p:sp>
      <p:pic>
        <p:nvPicPr>
          <p:cNvPr id="3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05320" y="762050"/>
            <a:ext cx="5789930" cy="63308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03768F4-83DC-4C3C-A4E6-2B46DD1EBDC8}"/>
              </a:ext>
            </a:extLst>
          </p:cNvPr>
          <p:cNvSpPr txBox="1"/>
          <p:nvPr/>
        </p:nvSpPr>
        <p:spPr>
          <a:xfrm>
            <a:off x="185870" y="269116"/>
            <a:ext cx="5808745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CEJUSC </a:t>
            </a:r>
            <a:r>
              <a:rPr lang="pt-BR" dirty="0" smtClean="0"/>
              <a:t>Tombados Geral – </a:t>
            </a:r>
            <a:r>
              <a:rPr lang="pt-BR" dirty="0" err="1"/>
              <a:t>Pré</a:t>
            </a:r>
            <a:r>
              <a:rPr lang="pt-BR" dirty="0"/>
              <a:t>-Processual – </a:t>
            </a:r>
            <a:r>
              <a:rPr lang="pt-BR" dirty="0" smtClean="0"/>
              <a:t>2021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9573972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8.14"/>
  <p:tag name="AS_TITLE" val="Aspose.Slides for .NET 4.0 Client Profile"/>
  <p:tag name="AS_VERSION" val="2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180</Words>
  <Application>Microsoft Office PowerPoint</Application>
  <PresentationFormat>Personalizar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Wedison</dc:creator>
  <cp:lastModifiedBy>Wedison Gonçalves Lauria</cp:lastModifiedBy>
  <cp:revision>39</cp:revision>
  <cp:lastPrinted>2021-10-11T21:24:14Z</cp:lastPrinted>
  <dcterms:created xsi:type="dcterms:W3CDTF">2021-10-11T20:42:05Z</dcterms:created>
  <dcterms:modified xsi:type="dcterms:W3CDTF">2022-01-14T20:37:31Z</dcterms:modified>
</cp:coreProperties>
</file>