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0" r:id="rId2"/>
  </p:sldMasterIdLst>
  <p:sldIdLst>
    <p:sldId id="256" r:id="rId3"/>
    <p:sldId id="300" r:id="rId4"/>
    <p:sldId id="267" r:id="rId5"/>
    <p:sldId id="289" r:id="rId6"/>
    <p:sldId id="299" r:id="rId7"/>
    <p:sldId id="290" r:id="rId8"/>
    <p:sldId id="291" r:id="rId9"/>
    <p:sldId id="301" r:id="rId10"/>
    <p:sldId id="285" r:id="rId1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5EA"/>
    <a:srgbClr val="1A335C"/>
    <a:srgbClr val="0192C9"/>
    <a:srgbClr val="D2D3D5"/>
    <a:srgbClr val="92D050"/>
    <a:srgbClr val="00B0F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Pasta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Plan3!$B$1</c:f>
              <c:strCache>
                <c:ptCount val="1"/>
                <c:pt idx="0">
                  <c:v>Brasil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4.547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2.82868559419473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41.326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17.781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23.763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Plan3!$A$2:$A$5</c:f>
              <c:strCache>
                <c:ptCount val="4"/>
                <c:pt idx="0">
                  <c:v>Fechado</c:v>
                </c:pt>
                <c:pt idx="1">
                  <c:v>Semiaberto</c:v>
                </c:pt>
                <c:pt idx="2">
                  <c:v>Aberto</c:v>
                </c:pt>
                <c:pt idx="3">
                  <c:v>Provisório</c:v>
                </c:pt>
              </c:strCache>
            </c:strRef>
          </c:cat>
          <c:val>
            <c:numRef>
              <c:f>Plan3!$B$2:$B$5</c:f>
              <c:numCache>
                <c:formatCode>General</c:formatCode>
                <c:ptCount val="4"/>
                <c:pt idx="0">
                  <c:v>4547</c:v>
                </c:pt>
                <c:pt idx="1">
                  <c:v>41326</c:v>
                </c:pt>
                <c:pt idx="2">
                  <c:v>17781</c:v>
                </c:pt>
                <c:pt idx="3">
                  <c:v>23763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3722240"/>
        <c:axId val="67842560"/>
      </c:barChart>
      <c:catAx>
        <c:axId val="837222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pt-BR"/>
          </a:p>
        </c:txPr>
        <c:crossAx val="67842560"/>
        <c:crosses val="autoZero"/>
        <c:auto val="1"/>
        <c:lblAlgn val="ctr"/>
        <c:lblOffset val="100"/>
        <c:noMultiLvlLbl val="0"/>
      </c:catAx>
      <c:valAx>
        <c:axId val="67842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837222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077537182852135E-2"/>
          <c:y val="4.7103369452088907E-2"/>
          <c:w val="0.93329779090113718"/>
          <c:h val="0.890357367916702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'Plan1 (2)'!$A$2</c:f>
              <c:strCache>
                <c:ptCount val="1"/>
                <c:pt idx="0">
                  <c:v>Fechado</c:v>
                </c:pt>
              </c:strCache>
            </c:strRef>
          </c:tx>
          <c:invertIfNegative val="0"/>
          <c:cat>
            <c:strRef>
              <c:f>'Plan1 (2)'!$B$1:$AB$1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'Plan1 (2)'!$B$2:$AB$2</c:f>
              <c:numCache>
                <c:formatCode>General</c:formatCode>
                <c:ptCount val="27"/>
                <c:pt idx="0">
                  <c:v>131</c:v>
                </c:pt>
                <c:pt idx="1">
                  <c:v>0</c:v>
                </c:pt>
                <c:pt idx="2">
                  <c:v>46</c:v>
                </c:pt>
                <c:pt idx="3">
                  <c:v>125</c:v>
                </c:pt>
                <c:pt idx="4">
                  <c:v>0</c:v>
                </c:pt>
                <c:pt idx="5">
                  <c:v>60</c:v>
                </c:pt>
                <c:pt idx="6">
                  <c:v>82</c:v>
                </c:pt>
                <c:pt idx="7">
                  <c:v>55</c:v>
                </c:pt>
                <c:pt idx="8">
                  <c:v>5</c:v>
                </c:pt>
                <c:pt idx="9">
                  <c:v>136</c:v>
                </c:pt>
                <c:pt idx="10">
                  <c:v>0</c:v>
                </c:pt>
                <c:pt idx="11">
                  <c:v>40</c:v>
                </c:pt>
                <c:pt idx="12">
                  <c:v>895</c:v>
                </c:pt>
                <c:pt idx="13">
                  <c:v>75</c:v>
                </c:pt>
                <c:pt idx="14">
                  <c:v>11</c:v>
                </c:pt>
                <c:pt idx="15">
                  <c:v>396</c:v>
                </c:pt>
                <c:pt idx="16">
                  <c:v>21</c:v>
                </c:pt>
                <c:pt idx="17">
                  <c:v>1598</c:v>
                </c:pt>
                <c:pt idx="18">
                  <c:v>0</c:v>
                </c:pt>
                <c:pt idx="19">
                  <c:v>73</c:v>
                </c:pt>
                <c:pt idx="20">
                  <c:v>122</c:v>
                </c:pt>
                <c:pt idx="21">
                  <c:v>17</c:v>
                </c:pt>
                <c:pt idx="22">
                  <c:v>258</c:v>
                </c:pt>
                <c:pt idx="23">
                  <c:v>262</c:v>
                </c:pt>
                <c:pt idx="24">
                  <c:v>81</c:v>
                </c:pt>
                <c:pt idx="25">
                  <c:v>58</c:v>
                </c:pt>
                <c:pt idx="26">
                  <c:v>0</c:v>
                </c:pt>
              </c:numCache>
            </c:numRef>
          </c:val>
        </c:ser>
        <c:ser>
          <c:idx val="1"/>
          <c:order val="1"/>
          <c:tx>
            <c:strRef>
              <c:f>'Plan1 (2)'!$A$3</c:f>
              <c:strCache>
                <c:ptCount val="1"/>
                <c:pt idx="0">
                  <c:v>Semiaberto</c:v>
                </c:pt>
              </c:strCache>
            </c:strRef>
          </c:tx>
          <c:invertIfNegative val="0"/>
          <c:cat>
            <c:strRef>
              <c:f>'Plan1 (2)'!$B$1:$AB$1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'Plan1 (2)'!$B$3:$AB$3</c:f>
              <c:numCache>
                <c:formatCode>General</c:formatCode>
                <c:ptCount val="27"/>
                <c:pt idx="0">
                  <c:v>1848</c:v>
                </c:pt>
                <c:pt idx="1">
                  <c:v>517</c:v>
                </c:pt>
                <c:pt idx="2">
                  <c:v>3227</c:v>
                </c:pt>
                <c:pt idx="3">
                  <c:v>77</c:v>
                </c:pt>
                <c:pt idx="4">
                  <c:v>832</c:v>
                </c:pt>
                <c:pt idx="5">
                  <c:v>3709</c:v>
                </c:pt>
                <c:pt idx="6">
                  <c:v>441</c:v>
                </c:pt>
                <c:pt idx="7">
                  <c:v>198</c:v>
                </c:pt>
                <c:pt idx="8">
                  <c:v>2578</c:v>
                </c:pt>
                <c:pt idx="9">
                  <c:v>250</c:v>
                </c:pt>
                <c:pt idx="10">
                  <c:v>0</c:v>
                </c:pt>
                <c:pt idx="11">
                  <c:v>1913</c:v>
                </c:pt>
                <c:pt idx="12">
                  <c:v>4483</c:v>
                </c:pt>
                <c:pt idx="13">
                  <c:v>220</c:v>
                </c:pt>
                <c:pt idx="14">
                  <c:v>1073</c:v>
                </c:pt>
                <c:pt idx="15">
                  <c:v>1566</c:v>
                </c:pt>
                <c:pt idx="16">
                  <c:v>48</c:v>
                </c:pt>
                <c:pt idx="17">
                  <c:v>8245</c:v>
                </c:pt>
                <c:pt idx="18">
                  <c:v>0</c:v>
                </c:pt>
                <c:pt idx="19">
                  <c:v>2124</c:v>
                </c:pt>
                <c:pt idx="20">
                  <c:v>1927</c:v>
                </c:pt>
                <c:pt idx="21">
                  <c:v>33</c:v>
                </c:pt>
                <c:pt idx="22">
                  <c:v>4320</c:v>
                </c:pt>
                <c:pt idx="23">
                  <c:v>1095</c:v>
                </c:pt>
                <c:pt idx="24">
                  <c:v>15</c:v>
                </c:pt>
                <c:pt idx="25">
                  <c:v>25</c:v>
                </c:pt>
                <c:pt idx="26">
                  <c:v>562</c:v>
                </c:pt>
              </c:numCache>
            </c:numRef>
          </c:val>
        </c:ser>
        <c:ser>
          <c:idx val="2"/>
          <c:order val="2"/>
          <c:tx>
            <c:strRef>
              <c:f>'Plan1 (2)'!$A$4</c:f>
              <c:strCache>
                <c:ptCount val="1"/>
                <c:pt idx="0">
                  <c:v>Aberto</c:v>
                </c:pt>
              </c:strCache>
            </c:strRef>
          </c:tx>
          <c:invertIfNegative val="0"/>
          <c:cat>
            <c:strRef>
              <c:f>'Plan1 (2)'!$B$1:$AB$1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'Plan1 (2)'!$B$4:$AB$4</c:f>
              <c:numCache>
                <c:formatCode>General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10</c:v>
                </c:pt>
                <c:pt idx="4">
                  <c:v>0</c:v>
                </c:pt>
                <c:pt idx="5">
                  <c:v>44</c:v>
                </c:pt>
                <c:pt idx="6">
                  <c:v>9</c:v>
                </c:pt>
                <c:pt idx="7">
                  <c:v>0</c:v>
                </c:pt>
                <c:pt idx="8">
                  <c:v>1248</c:v>
                </c:pt>
                <c:pt idx="9">
                  <c:v>94</c:v>
                </c:pt>
                <c:pt idx="10">
                  <c:v>4571</c:v>
                </c:pt>
                <c:pt idx="11">
                  <c:v>481</c:v>
                </c:pt>
                <c:pt idx="12">
                  <c:v>0</c:v>
                </c:pt>
                <c:pt idx="13">
                  <c:v>1212</c:v>
                </c:pt>
                <c:pt idx="14">
                  <c:v>34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7602</c:v>
                </c:pt>
                <c:pt idx="19">
                  <c:v>32</c:v>
                </c:pt>
                <c:pt idx="20">
                  <c:v>356</c:v>
                </c:pt>
                <c:pt idx="21">
                  <c:v>7</c:v>
                </c:pt>
                <c:pt idx="22">
                  <c:v>1712</c:v>
                </c:pt>
                <c:pt idx="23">
                  <c:v>28</c:v>
                </c:pt>
                <c:pt idx="24">
                  <c:v>49</c:v>
                </c:pt>
                <c:pt idx="25">
                  <c:v>5</c:v>
                </c:pt>
                <c:pt idx="26">
                  <c:v>11</c:v>
                </c:pt>
              </c:numCache>
            </c:numRef>
          </c:val>
        </c:ser>
        <c:ser>
          <c:idx val="3"/>
          <c:order val="3"/>
          <c:tx>
            <c:strRef>
              <c:f>'Plan1 (2)'!$A$5</c:f>
              <c:strCache>
                <c:ptCount val="1"/>
                <c:pt idx="0">
                  <c:v>Provisório</c:v>
                </c:pt>
              </c:strCache>
            </c:strRef>
          </c:tx>
          <c:invertIfNegative val="0"/>
          <c:cat>
            <c:strRef>
              <c:f>'Plan1 (2)'!$B$1:$AB$1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'Plan1 (2)'!$B$5:$AB$5</c:f>
              <c:numCache>
                <c:formatCode>General</c:formatCode>
                <c:ptCount val="27"/>
                <c:pt idx="0">
                  <c:v>358</c:v>
                </c:pt>
                <c:pt idx="1">
                  <c:v>652</c:v>
                </c:pt>
                <c:pt idx="2">
                  <c:v>1746</c:v>
                </c:pt>
                <c:pt idx="3">
                  <c:v>210</c:v>
                </c:pt>
                <c:pt idx="4">
                  <c:v>581</c:v>
                </c:pt>
                <c:pt idx="5">
                  <c:v>4406</c:v>
                </c:pt>
                <c:pt idx="6">
                  <c:v>440</c:v>
                </c:pt>
                <c:pt idx="7">
                  <c:v>476</c:v>
                </c:pt>
                <c:pt idx="8">
                  <c:v>780</c:v>
                </c:pt>
                <c:pt idx="9">
                  <c:v>819</c:v>
                </c:pt>
                <c:pt idx="10">
                  <c:v>0</c:v>
                </c:pt>
                <c:pt idx="11">
                  <c:v>671</c:v>
                </c:pt>
                <c:pt idx="12">
                  <c:v>951</c:v>
                </c:pt>
                <c:pt idx="13">
                  <c:v>1936</c:v>
                </c:pt>
                <c:pt idx="14">
                  <c:v>196</c:v>
                </c:pt>
                <c:pt idx="15">
                  <c:v>2612</c:v>
                </c:pt>
                <c:pt idx="16">
                  <c:v>752</c:v>
                </c:pt>
                <c:pt idx="17">
                  <c:v>2003</c:v>
                </c:pt>
                <c:pt idx="18">
                  <c:v>429</c:v>
                </c:pt>
                <c:pt idx="19">
                  <c:v>662</c:v>
                </c:pt>
                <c:pt idx="20">
                  <c:v>187</c:v>
                </c:pt>
                <c:pt idx="21">
                  <c:v>64</c:v>
                </c:pt>
                <c:pt idx="22">
                  <c:v>635</c:v>
                </c:pt>
                <c:pt idx="23">
                  <c:v>1078</c:v>
                </c:pt>
                <c:pt idx="24">
                  <c:v>1431</c:v>
                </c:pt>
                <c:pt idx="25">
                  <c:v>0</c:v>
                </c:pt>
                <c:pt idx="26">
                  <c:v>117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578560"/>
        <c:axId val="31466624"/>
      </c:barChart>
      <c:catAx>
        <c:axId val="80578560"/>
        <c:scaling>
          <c:orientation val="minMax"/>
        </c:scaling>
        <c:delete val="0"/>
        <c:axPos val="b"/>
        <c:majorTickMark val="out"/>
        <c:minorTickMark val="none"/>
        <c:tickLblPos val="nextTo"/>
        <c:crossAx val="31466624"/>
        <c:crosses val="autoZero"/>
        <c:auto val="1"/>
        <c:lblAlgn val="ctr"/>
        <c:lblOffset val="100"/>
        <c:noMultiLvlLbl val="0"/>
      </c:catAx>
      <c:valAx>
        <c:axId val="314666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80578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504199475065616"/>
          <c:y val="0.10026257767186041"/>
          <c:w val="0.19162467191601051"/>
          <c:h val="0.22559577282365301"/>
        </c:manualLayout>
      </c:layout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0.60717</cdr:x>
      <cdr:y>0.35042</cdr:y>
    </cdr:from>
    <cdr:to>
      <cdr:x>0.68297</cdr:x>
      <cdr:y>0.44182</cdr:y>
    </cdr:to>
    <cdr:sp macro="" textlink="">
      <cdr:nvSpPr>
        <cdr:cNvPr id="3" name="CaixaDeTexto 8"/>
        <cdr:cNvSpPr txBox="1"/>
      </cdr:nvSpPr>
      <cdr:spPr>
        <a:xfrm xmlns:a="http://schemas.openxmlformats.org/drawingml/2006/main">
          <a:off x="4957650" y="1415961"/>
          <a:ext cx="61890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 smtClean="0"/>
            <a:t>20%</a:t>
          </a:r>
          <a:endParaRPr lang="pt-BR" dirty="0"/>
        </a:p>
      </cdr:txBody>
    </cdr:sp>
  </cdr:relSizeAnchor>
  <cdr:relSizeAnchor xmlns:cdr="http://schemas.openxmlformats.org/drawingml/2006/chartDrawing">
    <cdr:from>
      <cdr:x>0.83421</cdr:x>
      <cdr:y>0.24188</cdr:y>
    </cdr:from>
    <cdr:to>
      <cdr:x>0.91001</cdr:x>
      <cdr:y>0.33328</cdr:y>
    </cdr:to>
    <cdr:sp macro="" textlink="">
      <cdr:nvSpPr>
        <cdr:cNvPr id="4" name="CaixaDeTexto 8"/>
        <cdr:cNvSpPr txBox="1"/>
      </cdr:nvSpPr>
      <cdr:spPr>
        <a:xfrm xmlns:a="http://schemas.openxmlformats.org/drawingml/2006/main">
          <a:off x="6811492" y="977363"/>
          <a:ext cx="61890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/>
            <a:t>27%</a:t>
          </a:r>
          <a:endParaRPr lang="pt-BR" sz="18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5283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6BE9E95C-4EE0-4D18-AF68-EBE3E088F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3" y="0"/>
            <a:ext cx="9163704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54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6BE9E95C-4EE0-4D18-AF68-EBE3E088F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2" y="0"/>
            <a:ext cx="9163702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54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6BE9E95C-4EE0-4D18-AF68-EBE3E088F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2" y="0"/>
            <a:ext cx="9163702" cy="68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50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6BE9E95C-4EE0-4D18-AF68-EBE3E088F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2" y="0"/>
            <a:ext cx="9163701" cy="68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48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6BE9E95C-4EE0-4D18-AF68-EBE3E088F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2" y="0"/>
            <a:ext cx="9163701" cy="685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71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6BE9E95C-4EE0-4D18-AF68-EBE3E088F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2" y="0"/>
            <a:ext cx="9163700" cy="685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31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6BE9E95C-4EE0-4D18-AF68-EBE3E088F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2" y="0"/>
            <a:ext cx="9163700" cy="685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22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6BE9E95C-4EE0-4D18-AF68-EBE3E088F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1" y="0"/>
            <a:ext cx="9163698" cy="685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92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6BE9E95C-4EE0-4D18-AF68-EBE3E088F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1" y="0"/>
            <a:ext cx="9163698" cy="685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53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6BE9E95C-4EE0-4D18-AF68-EBE3E088F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1" y="0"/>
            <a:ext cx="9163697" cy="685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40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6BE9E95C-4EE0-4D18-AF68-EBE3E088F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1" y="0"/>
            <a:ext cx="9163698" cy="685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03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6BE9E95C-4EE0-4D18-AF68-EBE3E088F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1" y="0"/>
            <a:ext cx="9163697" cy="685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92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6BE9E95C-4EE0-4D18-AF68-EBE3E088F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1" y="0"/>
            <a:ext cx="9163696" cy="685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6BE9E95C-4EE0-4D18-AF68-EBE3E088F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1" y="0"/>
            <a:ext cx="9163696" cy="685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16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6BE9E95C-4EE0-4D18-AF68-EBE3E088F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0" y="0"/>
            <a:ext cx="9163694" cy="685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772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6BE9E95C-4EE0-4D18-AF68-EBE3E088F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0" y="0"/>
            <a:ext cx="916369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594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6BE9E95C-4EE0-4D18-AF68-EBE3E088F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0" y="0"/>
            <a:ext cx="91636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693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6BE9E95C-4EE0-4D18-AF68-EBE3E088F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0" y="0"/>
            <a:ext cx="9163693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6606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6BE9E95C-4EE0-4D18-AF68-EBE3E088F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0" y="0"/>
            <a:ext cx="9163692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653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6BE9E95C-4EE0-4D18-AF68-EBE3E088F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0" y="0"/>
            <a:ext cx="9163692" cy="685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989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6BE9E95C-4EE0-4D18-AF68-EBE3E088F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9" y="0"/>
            <a:ext cx="9163690" cy="685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8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6BE9E95C-4EE0-4D18-AF68-EBE3E088F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1" y="0"/>
            <a:ext cx="9163698" cy="685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453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6BE9E95C-4EE0-4D18-AF68-EBE3E088F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9" y="0"/>
            <a:ext cx="9163690" cy="685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79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6BE9E95C-4EE0-4D18-AF68-EBE3E088F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9" y="0"/>
            <a:ext cx="9163689" cy="685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076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6BE9E95C-4EE0-4D18-AF68-EBE3E088F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9" y="0"/>
            <a:ext cx="9163689" cy="685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83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6BE9E95C-4EE0-4D18-AF68-EBE3E088F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9" y="0"/>
            <a:ext cx="9163688" cy="685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204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6BE9E95C-4EE0-4D18-AF68-EBE3E088F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9" y="0"/>
            <a:ext cx="9163688" cy="685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2077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6BE9E95C-4EE0-4D18-AF68-EBE3E088F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8" y="0"/>
            <a:ext cx="9163686" cy="685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753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6BE9E95C-4EE0-4D18-AF68-EBE3E088F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8" y="0"/>
            <a:ext cx="9163686" cy="685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073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6BE9E95C-4EE0-4D18-AF68-EBE3E088F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8" y="0"/>
            <a:ext cx="9163685" cy="685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498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6BE9E95C-4EE0-4D18-AF68-EBE3E088F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8" y="0"/>
            <a:ext cx="9163685" cy="685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445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6BE9E95C-4EE0-4D18-AF68-EBE3E088F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8" y="0"/>
            <a:ext cx="9163684" cy="685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80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6BE9E95C-4EE0-4D18-AF68-EBE3E088F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1" y="0"/>
            <a:ext cx="9163697" cy="685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780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25196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0C7CEFB8-1A92-4260-90A8-F9A3B1164D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11844" cy="143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9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A8CE5FB8-E87C-4677-989C-C3D4B69030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43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444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814A4909-CB5E-4B68-9698-EC5C50464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2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810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3AD4FBCB-6654-4FB2-9D85-AF3412EF71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1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524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1AEA813D-D2E5-472D-B7E5-100A133373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808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35A53F77-4A45-46F2-819C-D16475B068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9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866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446ADB0F-775C-453C-BD58-E791EC33BD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42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699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4232AACD-26E9-4313-89A1-56718A06B9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9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800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EFCCCD9C-8097-408B-B12A-F527E27EB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53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6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6BE9E95C-4EE0-4D18-AF68-EBE3E088F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3" y="0"/>
            <a:ext cx="9163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155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8CB56E3A-7D7A-44C4-A26E-57C416E404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9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723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89277BE2-708B-44CF-B7A5-55C0BB76BD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9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961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4E189DD9-A175-4FCA-A5F2-24B7CA0B55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40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542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>
            <a:extLst>
              <a:ext uri="{FF2B5EF4-FFF2-40B4-BE49-F238E27FC236}">
                <a16:creationId xmlns:a16="http://schemas.microsoft.com/office/drawing/2014/main" xmlns="" id="{BDF311D9-77BF-4B73-B3D7-85FE5936F0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9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21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>
            <a:extLst>
              <a:ext uri="{FF2B5EF4-FFF2-40B4-BE49-F238E27FC236}">
                <a16:creationId xmlns:a16="http://schemas.microsoft.com/office/drawing/2014/main" xmlns="" id="{2FFC600F-B308-4380-94E8-46F258414A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578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89242BD2-1C8C-4E2C-AD61-FEDAF4B62C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9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742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AA889DF8-3BB9-42C4-A8E9-04EEF1E2CE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2648" cy="139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43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A728B261-98C0-4FE8-A571-E579231AAE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9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557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6FA5E6C3-B436-47E3-81BF-CB41618534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9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978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B3414ADF-5463-43EB-B3EF-A00B5BD98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1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31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6BE9E95C-4EE0-4D18-AF68-EBE3E088F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3" y="0"/>
            <a:ext cx="916370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929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2EBA68B-CC39-4505-93AB-AC09A761BE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9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799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BB932E0D-E6CC-4C4F-9170-0555AB8A3E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9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609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00641433-E7FA-44F2-A4BC-94DDA593C7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0"/>
            <a:ext cx="9144000" cy="139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406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BBC36601-76F0-45F0-B477-70F7094D7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1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874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09EB271B-4F40-45FE-9B23-5A9A9C7110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9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448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9B8D9B99-B98A-4421-BA86-88D73C528B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44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726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80850392-C56D-449D-BF62-1904DFCACF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9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849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2376FB93-539D-43E3-B33E-98865B42D2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9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100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5556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6BE9E95C-4EE0-4D18-AF68-EBE3E088F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3" y="0"/>
            <a:ext cx="916370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4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6BE9E95C-4EE0-4D18-AF68-EBE3E088F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3" y="0"/>
            <a:ext cx="9163705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69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6BE9E95C-4EE0-4D18-AF68-EBE3E088F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3" y="0"/>
            <a:ext cx="9163704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9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42FAFB9-83A6-40D1-86BF-5DB1F4EE96D1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3" y="0"/>
            <a:ext cx="9163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6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3" r:id="rId2"/>
    <p:sldLayoutId id="2147483684" r:id="rId3"/>
    <p:sldLayoutId id="2147483685" r:id="rId4"/>
    <p:sldLayoutId id="2147483668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  <p:sldLayoutId id="2147483695" r:id="rId26"/>
    <p:sldLayoutId id="2147483696" r:id="rId27"/>
    <p:sldLayoutId id="2147483697" r:id="rId28"/>
    <p:sldLayoutId id="2147483698" r:id="rId29"/>
    <p:sldLayoutId id="2147483699" r:id="rId30"/>
    <p:sldLayoutId id="2147483700" r:id="rId31"/>
    <p:sldLayoutId id="2147483701" r:id="rId32"/>
    <p:sldLayoutId id="2147483702" r:id="rId33"/>
    <p:sldLayoutId id="2147483703" r:id="rId34"/>
    <p:sldLayoutId id="2147483704" r:id="rId35"/>
    <p:sldLayoutId id="2147483705" r:id="rId36"/>
    <p:sldLayoutId id="2147483706" r:id="rId37"/>
    <p:sldLayoutId id="2147483707" r:id="rId38"/>
    <p:sldLayoutId id="2147483708" r:id="rId39"/>
    <p:sldLayoutId id="2147483709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911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7" r:id="rId15"/>
    <p:sldLayoutId id="2147483725" r:id="rId16"/>
    <p:sldLayoutId id="2147483726" r:id="rId17"/>
    <p:sldLayoutId id="2147483728" r:id="rId18"/>
    <p:sldLayoutId id="2147483729" r:id="rId19"/>
    <p:sldLayoutId id="2147483731" r:id="rId20"/>
    <p:sldLayoutId id="2147483730" r:id="rId21"/>
    <p:sldLayoutId id="2147483732" r:id="rId22"/>
    <p:sldLayoutId id="2147483733" r:id="rId23"/>
    <p:sldLayoutId id="2147483734" r:id="rId24"/>
    <p:sldLayoutId id="2147483735" r:id="rId25"/>
    <p:sldLayoutId id="2147483736" r:id="rId26"/>
    <p:sldLayoutId id="2147483737" r:id="rId27"/>
    <p:sldLayoutId id="2147483738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A2BF7D2B-C6B4-4018-84C3-4058A1DE42B6}"/>
              </a:ext>
            </a:extLst>
          </p:cNvPr>
          <p:cNvSpPr txBox="1"/>
          <p:nvPr/>
        </p:nvSpPr>
        <p:spPr>
          <a:xfrm>
            <a:off x="662022" y="3241103"/>
            <a:ext cx="80492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Bahnschrift" panose="020B0502040204020203" pitchFamily="34" charset="0"/>
              </a:rPr>
              <a:t>Levantamento</a:t>
            </a:r>
            <a:endParaRPr lang="pt-BR" sz="4000" b="1" dirty="0">
              <a:latin typeface="Bahnschrift" panose="020B0502040204020203" pitchFamily="34" charset="0"/>
            </a:endParaRPr>
          </a:p>
          <a:p>
            <a:pPr algn="ctr"/>
            <a:r>
              <a:rPr lang="pt-BR" sz="4000" b="1" dirty="0" smtClean="0">
                <a:latin typeface="Bahnschrift" panose="020B0502040204020203" pitchFamily="34" charset="0"/>
              </a:rPr>
              <a:t>Monitoração Eletrônica no ERJ</a:t>
            </a:r>
            <a:endParaRPr lang="pt-BR" sz="4000" b="1" dirty="0">
              <a:latin typeface="Bahnschrift" panose="020B0502040204020203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571BF7F3-022F-4214-AF5C-C124CA697EF2}"/>
              </a:ext>
            </a:extLst>
          </p:cNvPr>
          <p:cNvSpPr txBox="1"/>
          <p:nvPr/>
        </p:nvSpPr>
        <p:spPr>
          <a:xfrm>
            <a:off x="767592" y="5402510"/>
            <a:ext cx="5457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Leo Vitor Penhavel Baptista (Supervisor)</a:t>
            </a:r>
          </a:p>
          <a:p>
            <a:r>
              <a:rPr lang="pt-BR" dirty="0"/>
              <a:t>Erivaldo Pereira de Paula </a:t>
            </a:r>
            <a:endParaRPr lang="pt-BR" dirty="0"/>
          </a:p>
          <a:p>
            <a:r>
              <a:rPr lang="pt-BR" dirty="0"/>
              <a:t>Henrique Pessoa de Luna Barreira Monteiro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8686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rma Livre: Forma 38">
            <a:extLst>
              <a:ext uri="{FF2B5EF4-FFF2-40B4-BE49-F238E27FC236}">
                <a16:creationId xmlns:a16="http://schemas.microsoft.com/office/drawing/2014/main" xmlns="" id="{452B8383-D678-4184-B282-2B978D56AFB8}"/>
              </a:ext>
            </a:extLst>
          </p:cNvPr>
          <p:cNvSpPr/>
          <p:nvPr/>
        </p:nvSpPr>
        <p:spPr>
          <a:xfrm>
            <a:off x="1887703" y="2965418"/>
            <a:ext cx="1507695" cy="2861949"/>
          </a:xfrm>
          <a:custGeom>
            <a:avLst/>
            <a:gdLst>
              <a:gd name="connsiteX0" fmla="*/ 0 w 2060065"/>
              <a:gd name="connsiteY0" fmla="*/ 0 h 4172398"/>
              <a:gd name="connsiteX1" fmla="*/ 1016965 w 2060065"/>
              <a:gd name="connsiteY1" fmla="*/ 0 h 4172398"/>
              <a:gd name="connsiteX2" fmla="*/ 2060065 w 2060065"/>
              <a:gd name="connsiteY2" fmla="*/ 2086199 h 4172398"/>
              <a:gd name="connsiteX3" fmla="*/ 1016965 w 2060065"/>
              <a:gd name="connsiteY3" fmla="*/ 4172398 h 4172398"/>
              <a:gd name="connsiteX4" fmla="*/ 0 w 2060065"/>
              <a:gd name="connsiteY4" fmla="*/ 4172398 h 4172398"/>
              <a:gd name="connsiteX5" fmla="*/ 0 w 2060065"/>
              <a:gd name="connsiteY5" fmla="*/ 4047905 h 4172398"/>
              <a:gd name="connsiteX6" fmla="*/ 974717 w 2060065"/>
              <a:gd name="connsiteY6" fmla="*/ 4047905 h 4172398"/>
              <a:gd name="connsiteX7" fmla="*/ 1915883 w 2060065"/>
              <a:gd name="connsiteY7" fmla="*/ 2086199 h 4172398"/>
              <a:gd name="connsiteX8" fmla="*/ 974717 w 2060065"/>
              <a:gd name="connsiteY8" fmla="*/ 124493 h 4172398"/>
              <a:gd name="connsiteX9" fmla="*/ 0 w 2060065"/>
              <a:gd name="connsiteY9" fmla="*/ 124493 h 417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60065" h="4172398">
                <a:moveTo>
                  <a:pt x="0" y="0"/>
                </a:moveTo>
                <a:lnTo>
                  <a:pt x="1016965" y="0"/>
                </a:lnTo>
                <a:lnTo>
                  <a:pt x="2060065" y="2086199"/>
                </a:lnTo>
                <a:lnTo>
                  <a:pt x="1016965" y="4172398"/>
                </a:lnTo>
                <a:lnTo>
                  <a:pt x="0" y="4172398"/>
                </a:lnTo>
                <a:lnTo>
                  <a:pt x="0" y="4047905"/>
                </a:lnTo>
                <a:lnTo>
                  <a:pt x="974717" y="4047905"/>
                </a:lnTo>
                <a:lnTo>
                  <a:pt x="1915883" y="2086199"/>
                </a:lnTo>
                <a:lnTo>
                  <a:pt x="974717" y="124493"/>
                </a:lnTo>
                <a:lnTo>
                  <a:pt x="0" y="12449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Hexágono 39">
            <a:extLst>
              <a:ext uri="{FF2B5EF4-FFF2-40B4-BE49-F238E27FC236}">
                <a16:creationId xmlns:a16="http://schemas.microsoft.com/office/drawing/2014/main" xmlns="" id="{BB59EDD9-F8D9-434E-B098-11D9DAC35012}"/>
              </a:ext>
            </a:extLst>
          </p:cNvPr>
          <p:cNvSpPr/>
          <p:nvPr/>
        </p:nvSpPr>
        <p:spPr>
          <a:xfrm>
            <a:off x="360726" y="3079042"/>
            <a:ext cx="2761393" cy="2592228"/>
          </a:xfrm>
          <a:prstGeom prst="hexagon">
            <a:avLst/>
          </a:prstGeom>
          <a:gradFill flip="none" rotWithShape="1">
            <a:gsLst>
              <a:gs pos="0">
                <a:schemeClr val="bg2"/>
              </a:gs>
              <a:gs pos="100000">
                <a:srgbClr val="0A234C"/>
              </a:gs>
            </a:gsLst>
            <a:lin ang="10800000" scaled="1"/>
            <a:tileRect/>
          </a:gradFill>
          <a:ln>
            <a:noFill/>
          </a:ln>
          <a:effectLst>
            <a:outerShdw blurRad="1270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Hexágono 40">
            <a:extLst>
              <a:ext uri="{FF2B5EF4-FFF2-40B4-BE49-F238E27FC236}">
                <a16:creationId xmlns:a16="http://schemas.microsoft.com/office/drawing/2014/main" xmlns="" id="{5C72438A-3EC7-4409-A44A-75611E51FA9C}"/>
              </a:ext>
            </a:extLst>
          </p:cNvPr>
          <p:cNvSpPr/>
          <p:nvPr/>
        </p:nvSpPr>
        <p:spPr>
          <a:xfrm>
            <a:off x="454465" y="3157776"/>
            <a:ext cx="2516454" cy="2362294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27000" dist="889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42" name="Agrupar 41">
            <a:extLst>
              <a:ext uri="{FF2B5EF4-FFF2-40B4-BE49-F238E27FC236}">
                <a16:creationId xmlns:a16="http://schemas.microsoft.com/office/drawing/2014/main" xmlns="" id="{3A40BE90-1A89-4A9B-A65D-FABFBF86E017}"/>
              </a:ext>
            </a:extLst>
          </p:cNvPr>
          <p:cNvGrpSpPr/>
          <p:nvPr/>
        </p:nvGrpSpPr>
        <p:grpSpPr>
          <a:xfrm>
            <a:off x="3123871" y="4245841"/>
            <a:ext cx="370657" cy="317542"/>
            <a:chOff x="5978398" y="3025800"/>
            <a:chExt cx="403200" cy="403200"/>
          </a:xfrm>
        </p:grpSpPr>
        <p:sp>
          <p:nvSpPr>
            <p:cNvPr id="43" name="Hexágono 42">
              <a:extLst>
                <a:ext uri="{FF2B5EF4-FFF2-40B4-BE49-F238E27FC236}">
                  <a16:creationId xmlns:a16="http://schemas.microsoft.com/office/drawing/2014/main" xmlns="" id="{36F05687-5C5B-40F9-9393-4E16395E56A7}"/>
                </a:ext>
              </a:extLst>
            </p:cNvPr>
            <p:cNvSpPr/>
            <p:nvPr/>
          </p:nvSpPr>
          <p:spPr>
            <a:xfrm>
              <a:off x="5978398" y="3025800"/>
              <a:ext cx="403200" cy="403200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Hexágono 43">
              <a:extLst>
                <a:ext uri="{FF2B5EF4-FFF2-40B4-BE49-F238E27FC236}">
                  <a16:creationId xmlns:a16="http://schemas.microsoft.com/office/drawing/2014/main" xmlns="" id="{1CD519BA-29CC-47A7-B492-6146AAF85755}"/>
                </a:ext>
              </a:extLst>
            </p:cNvPr>
            <p:cNvSpPr/>
            <p:nvPr/>
          </p:nvSpPr>
          <p:spPr>
            <a:xfrm>
              <a:off x="6003598" y="3051000"/>
              <a:ext cx="352800" cy="352800"/>
            </a:xfrm>
            <a:prstGeom prst="hexagon">
              <a:avLst/>
            </a:prstGeom>
            <a:gradFill>
              <a:gsLst>
                <a:gs pos="0">
                  <a:srgbClr val="00B0F0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48" name="Agrupar 47">
            <a:extLst>
              <a:ext uri="{FF2B5EF4-FFF2-40B4-BE49-F238E27FC236}">
                <a16:creationId xmlns:a16="http://schemas.microsoft.com/office/drawing/2014/main" xmlns="" id="{FDE3FABA-96BC-4F6E-82BA-99F5AD8CD8F0}"/>
              </a:ext>
            </a:extLst>
          </p:cNvPr>
          <p:cNvGrpSpPr/>
          <p:nvPr/>
        </p:nvGrpSpPr>
        <p:grpSpPr>
          <a:xfrm>
            <a:off x="2551573" y="2863459"/>
            <a:ext cx="370657" cy="317542"/>
            <a:chOff x="5978398" y="3025800"/>
            <a:chExt cx="403200" cy="403200"/>
          </a:xfrm>
        </p:grpSpPr>
        <p:sp>
          <p:nvSpPr>
            <p:cNvPr id="49" name="Hexágono 48">
              <a:extLst>
                <a:ext uri="{FF2B5EF4-FFF2-40B4-BE49-F238E27FC236}">
                  <a16:creationId xmlns:a16="http://schemas.microsoft.com/office/drawing/2014/main" xmlns="" id="{9D44154E-938C-4DBE-BA2D-9C26E25E8F11}"/>
                </a:ext>
              </a:extLst>
            </p:cNvPr>
            <p:cNvSpPr/>
            <p:nvPr/>
          </p:nvSpPr>
          <p:spPr>
            <a:xfrm>
              <a:off x="5978398" y="3025800"/>
              <a:ext cx="403200" cy="403200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Hexágono 49">
              <a:extLst>
                <a:ext uri="{FF2B5EF4-FFF2-40B4-BE49-F238E27FC236}">
                  <a16:creationId xmlns:a16="http://schemas.microsoft.com/office/drawing/2014/main" xmlns="" id="{B2D8BA71-C744-4BB1-9CC0-3F0470929F4B}"/>
                </a:ext>
              </a:extLst>
            </p:cNvPr>
            <p:cNvSpPr/>
            <p:nvPr/>
          </p:nvSpPr>
          <p:spPr>
            <a:xfrm>
              <a:off x="6003598" y="3051000"/>
              <a:ext cx="352800" cy="352800"/>
            </a:xfrm>
            <a:prstGeom prst="hexagon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1" name="CaixaDeTexto 50">
            <a:extLst>
              <a:ext uri="{FF2B5EF4-FFF2-40B4-BE49-F238E27FC236}">
                <a16:creationId xmlns:a16="http://schemas.microsoft.com/office/drawing/2014/main" xmlns="" id="{7606015C-7E0E-47A7-B8DE-F2A1D530578D}"/>
              </a:ext>
            </a:extLst>
          </p:cNvPr>
          <p:cNvSpPr txBox="1"/>
          <p:nvPr/>
        </p:nvSpPr>
        <p:spPr>
          <a:xfrm>
            <a:off x="474031" y="4173780"/>
            <a:ext cx="260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OBJETIVOS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grpSp>
        <p:nvGrpSpPr>
          <p:cNvPr id="52" name="Agrupar 51">
            <a:extLst>
              <a:ext uri="{FF2B5EF4-FFF2-40B4-BE49-F238E27FC236}">
                <a16:creationId xmlns:a16="http://schemas.microsoft.com/office/drawing/2014/main" xmlns="" id="{AB456F46-C5BA-405F-9F2B-3BCD746383A2}"/>
              </a:ext>
            </a:extLst>
          </p:cNvPr>
          <p:cNvGrpSpPr/>
          <p:nvPr/>
        </p:nvGrpSpPr>
        <p:grpSpPr>
          <a:xfrm>
            <a:off x="2970919" y="2653976"/>
            <a:ext cx="5554894" cy="751511"/>
            <a:chOff x="4014962" y="1493505"/>
            <a:chExt cx="7069123" cy="1164450"/>
          </a:xfrm>
        </p:grpSpPr>
        <p:grpSp>
          <p:nvGrpSpPr>
            <p:cNvPr id="53" name="Agrupar 52">
              <a:extLst>
                <a:ext uri="{FF2B5EF4-FFF2-40B4-BE49-F238E27FC236}">
                  <a16:creationId xmlns:a16="http://schemas.microsoft.com/office/drawing/2014/main" xmlns="" id="{2C2E2FDD-E325-4CAD-A77B-6295F4CD196F}"/>
                </a:ext>
              </a:extLst>
            </p:cNvPr>
            <p:cNvGrpSpPr/>
            <p:nvPr/>
          </p:nvGrpSpPr>
          <p:grpSpPr>
            <a:xfrm>
              <a:off x="4014962" y="1493505"/>
              <a:ext cx="6734543" cy="1141200"/>
              <a:chOff x="4657921" y="1464225"/>
              <a:chExt cx="6734543" cy="1141200"/>
            </a:xfrm>
            <a:gradFill>
              <a:gsLst>
                <a:gs pos="0">
                  <a:srgbClr val="0A234C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10800000" scaled="1"/>
            </a:gradFill>
          </p:grpSpPr>
          <p:sp>
            <p:nvSpPr>
              <p:cNvPr id="56" name="Seta: Pentágono 55">
                <a:extLst>
                  <a:ext uri="{FF2B5EF4-FFF2-40B4-BE49-F238E27FC236}">
                    <a16:creationId xmlns:a16="http://schemas.microsoft.com/office/drawing/2014/main" xmlns="" id="{C33739A5-36BB-4C9A-8B37-6523759E09A9}"/>
                  </a:ext>
                </a:extLst>
              </p:cNvPr>
              <p:cNvSpPr/>
              <p:nvPr/>
            </p:nvSpPr>
            <p:spPr>
              <a:xfrm>
                <a:off x="5244703" y="1464225"/>
                <a:ext cx="6147761" cy="1141200"/>
              </a:xfrm>
              <a:prstGeom prst="homePlate">
                <a:avLst>
                  <a:gd name="adj" fmla="val 2888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57" name="Losango 56">
                <a:extLst>
                  <a:ext uri="{FF2B5EF4-FFF2-40B4-BE49-F238E27FC236}">
                    <a16:creationId xmlns:a16="http://schemas.microsoft.com/office/drawing/2014/main" xmlns="" id="{D3E1C4E8-FEE4-4DC8-B75B-3D7204B1ABF0}"/>
                  </a:ext>
                </a:extLst>
              </p:cNvPr>
              <p:cNvSpPr/>
              <p:nvPr/>
            </p:nvSpPr>
            <p:spPr>
              <a:xfrm>
                <a:off x="4657921" y="1464225"/>
                <a:ext cx="1121179" cy="1141200"/>
              </a:xfrm>
              <a:prstGeom prst="diamond">
                <a:avLst/>
              </a:prstGeom>
              <a:grpFill/>
              <a:effectLst>
                <a:outerShdw blurRad="88900" dist="1143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xmlns="" id="{54FCA670-0295-4FC8-B97E-9CA6E7834756}"/>
                </a:ext>
              </a:extLst>
            </p:cNvPr>
            <p:cNvSpPr txBox="1"/>
            <p:nvPr/>
          </p:nvSpPr>
          <p:spPr>
            <a:xfrm>
              <a:off x="5202219" y="1513411"/>
              <a:ext cx="5881866" cy="1144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 smtClean="0">
                  <a:solidFill>
                    <a:schemeClr val="bg1"/>
                  </a:solidFill>
                  <a:latin typeface="Bahnschrift" panose="020B0502040204020203" pitchFamily="34" charset="0"/>
                </a:rPr>
                <a:t>Redução da superlotação dos estabelecimentos prisionais </a:t>
              </a:r>
            </a:p>
            <a:p>
              <a:r>
                <a:rPr lang="pt-BR" sz="1400" b="1" dirty="0" smtClean="0">
                  <a:latin typeface="Bahnschrift" panose="020B0502040204020203" pitchFamily="34" charset="0"/>
                </a:rPr>
                <a:t>(CNPCP Nº 5/17)</a:t>
              </a:r>
            </a:p>
          </p:txBody>
        </p: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xmlns="" id="{222E4EA6-3812-4A53-A4EE-213BC851B54D}"/>
                </a:ext>
              </a:extLst>
            </p:cNvPr>
            <p:cNvSpPr txBox="1"/>
            <p:nvPr/>
          </p:nvSpPr>
          <p:spPr>
            <a:xfrm>
              <a:off x="4365424" y="1775702"/>
              <a:ext cx="420252" cy="619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>
                  <a:solidFill>
                    <a:schemeClr val="bg1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</p:grpSp>
      <p:grpSp>
        <p:nvGrpSpPr>
          <p:cNvPr id="58" name="Agrupar 57">
            <a:extLst>
              <a:ext uri="{FF2B5EF4-FFF2-40B4-BE49-F238E27FC236}">
                <a16:creationId xmlns:a16="http://schemas.microsoft.com/office/drawing/2014/main" xmlns="" id="{8B0F7B47-684A-4095-86D6-B121547EEC07}"/>
              </a:ext>
            </a:extLst>
          </p:cNvPr>
          <p:cNvGrpSpPr/>
          <p:nvPr/>
        </p:nvGrpSpPr>
        <p:grpSpPr>
          <a:xfrm>
            <a:off x="3644455" y="4002191"/>
            <a:ext cx="5109772" cy="741965"/>
            <a:chOff x="4657921" y="3023856"/>
            <a:chExt cx="6501582" cy="1147331"/>
          </a:xfrm>
        </p:grpSpPr>
        <p:grpSp>
          <p:nvGrpSpPr>
            <p:cNvPr id="59" name="Agrupar 58">
              <a:extLst>
                <a:ext uri="{FF2B5EF4-FFF2-40B4-BE49-F238E27FC236}">
                  <a16:creationId xmlns:a16="http://schemas.microsoft.com/office/drawing/2014/main" xmlns="" id="{554FC9D6-013E-4530-AAD7-72A62A3CEF3E}"/>
                </a:ext>
              </a:extLst>
            </p:cNvPr>
            <p:cNvGrpSpPr/>
            <p:nvPr/>
          </p:nvGrpSpPr>
          <p:grpSpPr>
            <a:xfrm>
              <a:off x="4657921" y="3029987"/>
              <a:ext cx="6501582" cy="1141200"/>
              <a:chOff x="4657921" y="1464225"/>
              <a:chExt cx="6501582" cy="1141200"/>
            </a:xfrm>
          </p:grpSpPr>
          <p:sp>
            <p:nvSpPr>
              <p:cNvPr id="62" name="Seta: Pentágono 61">
                <a:extLst>
                  <a:ext uri="{FF2B5EF4-FFF2-40B4-BE49-F238E27FC236}">
                    <a16:creationId xmlns:a16="http://schemas.microsoft.com/office/drawing/2014/main" xmlns="" id="{E3B50E9A-E7E0-4E0D-85F4-12B5751446B5}"/>
                  </a:ext>
                </a:extLst>
              </p:cNvPr>
              <p:cNvSpPr/>
              <p:nvPr/>
            </p:nvSpPr>
            <p:spPr>
              <a:xfrm>
                <a:off x="5244703" y="1464225"/>
                <a:ext cx="5914800" cy="1141200"/>
              </a:xfrm>
              <a:prstGeom prst="homePlate">
                <a:avLst>
                  <a:gd name="adj" fmla="val 2888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" name="Losango 62">
                <a:extLst>
                  <a:ext uri="{FF2B5EF4-FFF2-40B4-BE49-F238E27FC236}">
                    <a16:creationId xmlns:a16="http://schemas.microsoft.com/office/drawing/2014/main" xmlns="" id="{60B6482E-1641-49F6-8F9C-255D6FBD83E0}"/>
                  </a:ext>
                </a:extLst>
              </p:cNvPr>
              <p:cNvSpPr/>
              <p:nvPr/>
            </p:nvSpPr>
            <p:spPr>
              <a:xfrm>
                <a:off x="4657921" y="1464225"/>
                <a:ext cx="1121179" cy="1141200"/>
              </a:xfrm>
              <a:prstGeom prst="diamond">
                <a:avLst/>
              </a:prstGeom>
              <a:gradFill>
                <a:gsLst>
                  <a:gs pos="0">
                    <a:srgbClr val="00B0F0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0800000" scaled="1"/>
              </a:gradFill>
              <a:effectLst>
                <a:outerShdw blurRad="88900" dist="1143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xmlns="" id="{46DF7A9E-E631-4F92-B1C0-7AB04D4756E2}"/>
                </a:ext>
              </a:extLst>
            </p:cNvPr>
            <p:cNvSpPr txBox="1"/>
            <p:nvPr/>
          </p:nvSpPr>
          <p:spPr>
            <a:xfrm>
              <a:off x="5852633" y="3023856"/>
              <a:ext cx="5250523" cy="1142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 smtClean="0">
                  <a:solidFill>
                    <a:schemeClr val="bg1"/>
                  </a:solidFill>
                  <a:latin typeface="Bahnschrift" panose="020B0502040204020203" pitchFamily="34" charset="0"/>
                </a:rPr>
                <a:t>Potencial redução dos custos do sistema penitenciário</a:t>
              </a:r>
              <a:br>
                <a:rPr lang="pt-BR" sz="1400" b="1" dirty="0" smtClean="0">
                  <a:solidFill>
                    <a:schemeClr val="bg1"/>
                  </a:solidFill>
                  <a:latin typeface="Bahnschrift" panose="020B0502040204020203" pitchFamily="34" charset="0"/>
                </a:rPr>
              </a:br>
              <a:r>
                <a:rPr lang="pt-BR" sz="1400" b="1" dirty="0" smtClean="0">
                  <a:latin typeface="Bahnschrift" panose="020B0502040204020203" pitchFamily="34" charset="0"/>
                </a:rPr>
                <a:t>(CNJ – Modelo de Gestão 2017)</a:t>
              </a:r>
              <a:endParaRPr lang="pt-BR" sz="1400" b="1" dirty="0">
                <a:latin typeface="Bahnschrift" panose="020B0502040204020203" pitchFamily="34" charset="0"/>
              </a:endParaRPr>
            </a:p>
          </p:txBody>
        </p:sp>
        <p:sp>
          <p:nvSpPr>
            <p:cNvPr id="61" name="CaixaDeTexto 60">
              <a:extLst>
                <a:ext uri="{FF2B5EF4-FFF2-40B4-BE49-F238E27FC236}">
                  <a16:creationId xmlns:a16="http://schemas.microsoft.com/office/drawing/2014/main" xmlns="" id="{0B1C1BAC-0321-4234-9EFA-06C81652704B}"/>
                </a:ext>
              </a:extLst>
            </p:cNvPr>
            <p:cNvSpPr txBox="1"/>
            <p:nvPr/>
          </p:nvSpPr>
          <p:spPr>
            <a:xfrm>
              <a:off x="5008292" y="3285616"/>
              <a:ext cx="420253" cy="618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>
                  <a:solidFill>
                    <a:schemeClr val="bg1"/>
                  </a:solidFill>
                  <a:latin typeface="Impact" panose="020B0806030902050204" pitchFamily="34" charset="0"/>
                </a:rPr>
                <a:t>2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26E030D5-539D-B987-0F5F-A5389F7255E8}"/>
              </a:ext>
            </a:extLst>
          </p:cNvPr>
          <p:cNvSpPr txBox="1"/>
          <p:nvPr/>
        </p:nvSpPr>
        <p:spPr>
          <a:xfrm>
            <a:off x="0" y="160278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OBJETIVOS IDENTIFICADOS PARA A POLÍTICA DE MONITORAÇÃO ELETRÔNICA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4489AB48-2FFF-7D85-61B7-9F78B6F0E9C0}"/>
              </a:ext>
            </a:extLst>
          </p:cNvPr>
          <p:cNvGrpSpPr/>
          <p:nvPr/>
        </p:nvGrpSpPr>
        <p:grpSpPr>
          <a:xfrm>
            <a:off x="3173311" y="5408823"/>
            <a:ext cx="5227744" cy="738000"/>
            <a:chOff x="4104167" y="4703658"/>
            <a:chExt cx="6501582" cy="847427"/>
          </a:xfrm>
        </p:grpSpPr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xmlns="" id="{5AFB204F-27BD-2067-9830-3319BC615CFE}"/>
                </a:ext>
              </a:extLst>
            </p:cNvPr>
            <p:cNvGrpSpPr/>
            <p:nvPr/>
          </p:nvGrpSpPr>
          <p:grpSpPr>
            <a:xfrm>
              <a:off x="4104167" y="4703658"/>
              <a:ext cx="6501582" cy="847427"/>
              <a:chOff x="4657921" y="1464225"/>
              <a:chExt cx="6501582" cy="847427"/>
            </a:xfrm>
          </p:grpSpPr>
          <p:sp>
            <p:nvSpPr>
              <p:cNvPr id="9" name="Seta: Pentágono 8">
                <a:extLst>
                  <a:ext uri="{FF2B5EF4-FFF2-40B4-BE49-F238E27FC236}">
                    <a16:creationId xmlns:a16="http://schemas.microsoft.com/office/drawing/2014/main" xmlns="" id="{47AB4797-6BA6-5311-9FF7-FD10079D834A}"/>
                  </a:ext>
                </a:extLst>
              </p:cNvPr>
              <p:cNvSpPr/>
              <p:nvPr/>
            </p:nvSpPr>
            <p:spPr>
              <a:xfrm>
                <a:off x="5244703" y="1464225"/>
                <a:ext cx="5914800" cy="847427"/>
              </a:xfrm>
              <a:prstGeom prst="homePlate">
                <a:avLst>
                  <a:gd name="adj" fmla="val 28888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/>
              </a:p>
            </p:txBody>
          </p:sp>
          <p:sp>
            <p:nvSpPr>
              <p:cNvPr id="10" name="Losango 9">
                <a:extLst>
                  <a:ext uri="{FF2B5EF4-FFF2-40B4-BE49-F238E27FC236}">
                    <a16:creationId xmlns:a16="http://schemas.microsoft.com/office/drawing/2014/main" xmlns="" id="{9071B58A-A73A-F71C-250B-AEA9BA84DA86}"/>
                  </a:ext>
                </a:extLst>
              </p:cNvPr>
              <p:cNvSpPr/>
              <p:nvPr/>
            </p:nvSpPr>
            <p:spPr>
              <a:xfrm>
                <a:off x="4657921" y="1464225"/>
                <a:ext cx="1121179" cy="847427"/>
              </a:xfrm>
              <a:prstGeom prst="diamond">
                <a:avLst/>
              </a:prstGeom>
              <a:gradFill>
                <a:gsLst>
                  <a:gs pos="0">
                    <a:srgbClr val="92D050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0800000" scaled="1"/>
              </a:gradFill>
              <a:effectLst>
                <a:outerShdw blurRad="88900" dist="1143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/>
              </a:p>
            </p:txBody>
          </p:sp>
        </p:grpSp>
        <p:sp>
          <p:nvSpPr>
            <p:cNvPr id="7" name="CaixaDeTexto 3">
              <a:extLst>
                <a:ext uri="{FF2B5EF4-FFF2-40B4-BE49-F238E27FC236}">
                  <a16:creationId xmlns:a16="http://schemas.microsoft.com/office/drawing/2014/main" xmlns="" id="{938EA0E0-59E6-8B03-008C-94FAC87066D7}"/>
                </a:ext>
              </a:extLst>
            </p:cNvPr>
            <p:cNvSpPr txBox="1"/>
            <p:nvPr/>
          </p:nvSpPr>
          <p:spPr>
            <a:xfrm>
              <a:off x="5263654" y="4825116"/>
              <a:ext cx="5170277" cy="600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400" b="1" dirty="0" smtClean="0">
                  <a:solidFill>
                    <a:schemeClr val="bg1"/>
                  </a:solidFill>
                  <a:latin typeface="Bahnschrift" panose="020B0502040204020203" pitchFamily="34" charset="0"/>
                </a:rPr>
                <a:t>Ressocialização do apenado</a:t>
              </a:r>
              <a:endParaRPr lang="pt-BR" sz="1400" b="1" dirty="0"/>
            </a:p>
            <a:p>
              <a:r>
                <a:rPr lang="pt-BR" sz="1400" b="1" dirty="0" smtClean="0">
                  <a:latin typeface="Bahnschrift" panose="020B0502040204020203" pitchFamily="34" charset="0"/>
                </a:rPr>
                <a:t>(CNJ </a:t>
              </a:r>
              <a:r>
                <a:rPr lang="pt-BR" sz="1400" b="1" dirty="0">
                  <a:latin typeface="Bahnschrift" panose="020B0502040204020203" pitchFamily="34" charset="0"/>
                </a:rPr>
                <a:t>Nº </a:t>
              </a:r>
              <a:r>
                <a:rPr lang="pt-BR" sz="1400" b="1" dirty="0" smtClean="0">
                  <a:latin typeface="Bahnschrift" panose="020B0502040204020203" pitchFamily="34" charset="0"/>
                </a:rPr>
                <a:t>412/21</a:t>
              </a:r>
              <a:r>
                <a:rPr lang="pt-BR" sz="1400" b="1" dirty="0"/>
                <a:t>)</a:t>
              </a:r>
              <a:endParaRPr lang="pt-BR" sz="1400" b="1" dirty="0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8" name="CaixaDeTexto 4">
              <a:extLst>
                <a:ext uri="{FF2B5EF4-FFF2-40B4-BE49-F238E27FC236}">
                  <a16:creationId xmlns:a16="http://schemas.microsoft.com/office/drawing/2014/main" xmlns="" id="{F338A8A0-5178-7E80-6680-D91F50FB6664}"/>
                </a:ext>
              </a:extLst>
            </p:cNvPr>
            <p:cNvSpPr txBox="1"/>
            <p:nvPr/>
          </p:nvSpPr>
          <p:spPr>
            <a:xfrm>
              <a:off x="4470582" y="4895798"/>
              <a:ext cx="420253" cy="459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2000" b="1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3</a:t>
              </a:r>
              <a:endParaRPr lang="pt-BR" sz="2000" b="1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xmlns="" id="{75503497-6745-3E55-F783-C779812EE71B}"/>
              </a:ext>
            </a:extLst>
          </p:cNvPr>
          <p:cNvGrpSpPr/>
          <p:nvPr/>
        </p:nvGrpSpPr>
        <p:grpSpPr>
          <a:xfrm>
            <a:off x="2553835" y="5602948"/>
            <a:ext cx="392580" cy="349748"/>
            <a:chOff x="5978398" y="3025800"/>
            <a:chExt cx="403200" cy="403200"/>
          </a:xfrm>
        </p:grpSpPr>
        <p:sp>
          <p:nvSpPr>
            <p:cNvPr id="12" name="Hexágono 11">
              <a:extLst>
                <a:ext uri="{FF2B5EF4-FFF2-40B4-BE49-F238E27FC236}">
                  <a16:creationId xmlns:a16="http://schemas.microsoft.com/office/drawing/2014/main" xmlns="" id="{4D53D52F-439D-7F88-D9D9-804971763C51}"/>
                </a:ext>
              </a:extLst>
            </p:cNvPr>
            <p:cNvSpPr/>
            <p:nvPr/>
          </p:nvSpPr>
          <p:spPr>
            <a:xfrm>
              <a:off x="5978398" y="3025800"/>
              <a:ext cx="403200" cy="403200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13" name="Hexágono 12">
              <a:extLst>
                <a:ext uri="{FF2B5EF4-FFF2-40B4-BE49-F238E27FC236}">
                  <a16:creationId xmlns:a16="http://schemas.microsoft.com/office/drawing/2014/main" xmlns="" id="{04BD7659-0CEC-10D4-990E-CEDD2750E9DA}"/>
                </a:ext>
              </a:extLst>
            </p:cNvPr>
            <p:cNvSpPr/>
            <p:nvPr/>
          </p:nvSpPr>
          <p:spPr>
            <a:xfrm>
              <a:off x="6003598" y="3051000"/>
              <a:ext cx="352800" cy="352800"/>
            </a:xfrm>
            <a:prstGeom prst="hexagon">
              <a:avLst/>
            </a:prstGeom>
            <a:gradFill>
              <a:gsLst>
                <a:gs pos="0">
                  <a:srgbClr val="92D05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1877481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rma Livre: Forma 38">
            <a:extLst>
              <a:ext uri="{FF2B5EF4-FFF2-40B4-BE49-F238E27FC236}">
                <a16:creationId xmlns:a16="http://schemas.microsoft.com/office/drawing/2014/main" xmlns="" id="{452B8383-D678-4184-B282-2B978D56AFB8}"/>
              </a:ext>
            </a:extLst>
          </p:cNvPr>
          <p:cNvSpPr/>
          <p:nvPr/>
        </p:nvSpPr>
        <p:spPr>
          <a:xfrm>
            <a:off x="1887703" y="2965418"/>
            <a:ext cx="1507695" cy="2861949"/>
          </a:xfrm>
          <a:custGeom>
            <a:avLst/>
            <a:gdLst>
              <a:gd name="connsiteX0" fmla="*/ 0 w 2060065"/>
              <a:gd name="connsiteY0" fmla="*/ 0 h 4172398"/>
              <a:gd name="connsiteX1" fmla="*/ 1016965 w 2060065"/>
              <a:gd name="connsiteY1" fmla="*/ 0 h 4172398"/>
              <a:gd name="connsiteX2" fmla="*/ 2060065 w 2060065"/>
              <a:gd name="connsiteY2" fmla="*/ 2086199 h 4172398"/>
              <a:gd name="connsiteX3" fmla="*/ 1016965 w 2060065"/>
              <a:gd name="connsiteY3" fmla="*/ 4172398 h 4172398"/>
              <a:gd name="connsiteX4" fmla="*/ 0 w 2060065"/>
              <a:gd name="connsiteY4" fmla="*/ 4172398 h 4172398"/>
              <a:gd name="connsiteX5" fmla="*/ 0 w 2060065"/>
              <a:gd name="connsiteY5" fmla="*/ 4047905 h 4172398"/>
              <a:gd name="connsiteX6" fmla="*/ 974717 w 2060065"/>
              <a:gd name="connsiteY6" fmla="*/ 4047905 h 4172398"/>
              <a:gd name="connsiteX7" fmla="*/ 1915883 w 2060065"/>
              <a:gd name="connsiteY7" fmla="*/ 2086199 h 4172398"/>
              <a:gd name="connsiteX8" fmla="*/ 974717 w 2060065"/>
              <a:gd name="connsiteY8" fmla="*/ 124493 h 4172398"/>
              <a:gd name="connsiteX9" fmla="*/ 0 w 2060065"/>
              <a:gd name="connsiteY9" fmla="*/ 124493 h 417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60065" h="4172398">
                <a:moveTo>
                  <a:pt x="0" y="0"/>
                </a:moveTo>
                <a:lnTo>
                  <a:pt x="1016965" y="0"/>
                </a:lnTo>
                <a:lnTo>
                  <a:pt x="2060065" y="2086199"/>
                </a:lnTo>
                <a:lnTo>
                  <a:pt x="1016965" y="4172398"/>
                </a:lnTo>
                <a:lnTo>
                  <a:pt x="0" y="4172398"/>
                </a:lnTo>
                <a:lnTo>
                  <a:pt x="0" y="4047905"/>
                </a:lnTo>
                <a:lnTo>
                  <a:pt x="974717" y="4047905"/>
                </a:lnTo>
                <a:lnTo>
                  <a:pt x="1915883" y="2086199"/>
                </a:lnTo>
                <a:lnTo>
                  <a:pt x="974717" y="124493"/>
                </a:lnTo>
                <a:lnTo>
                  <a:pt x="0" y="12449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Hexágono 39">
            <a:extLst>
              <a:ext uri="{FF2B5EF4-FFF2-40B4-BE49-F238E27FC236}">
                <a16:creationId xmlns:a16="http://schemas.microsoft.com/office/drawing/2014/main" xmlns="" id="{BB59EDD9-F8D9-434E-B098-11D9DAC35012}"/>
              </a:ext>
            </a:extLst>
          </p:cNvPr>
          <p:cNvSpPr/>
          <p:nvPr/>
        </p:nvSpPr>
        <p:spPr>
          <a:xfrm>
            <a:off x="360726" y="3079042"/>
            <a:ext cx="2761393" cy="2592228"/>
          </a:xfrm>
          <a:prstGeom prst="hexagon">
            <a:avLst/>
          </a:prstGeom>
          <a:gradFill flip="none" rotWithShape="1">
            <a:gsLst>
              <a:gs pos="0">
                <a:schemeClr val="bg2"/>
              </a:gs>
              <a:gs pos="100000">
                <a:srgbClr val="0A234C"/>
              </a:gs>
            </a:gsLst>
            <a:lin ang="10800000" scaled="1"/>
            <a:tileRect/>
          </a:gradFill>
          <a:ln>
            <a:noFill/>
          </a:ln>
          <a:effectLst>
            <a:outerShdw blurRad="1270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Hexágono 40">
            <a:extLst>
              <a:ext uri="{FF2B5EF4-FFF2-40B4-BE49-F238E27FC236}">
                <a16:creationId xmlns:a16="http://schemas.microsoft.com/office/drawing/2014/main" xmlns="" id="{5C72438A-3EC7-4409-A44A-75611E51FA9C}"/>
              </a:ext>
            </a:extLst>
          </p:cNvPr>
          <p:cNvSpPr/>
          <p:nvPr/>
        </p:nvSpPr>
        <p:spPr>
          <a:xfrm>
            <a:off x="454465" y="3157776"/>
            <a:ext cx="2516454" cy="2362294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27000" dist="889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42" name="Agrupar 41">
            <a:extLst>
              <a:ext uri="{FF2B5EF4-FFF2-40B4-BE49-F238E27FC236}">
                <a16:creationId xmlns:a16="http://schemas.microsoft.com/office/drawing/2014/main" xmlns="" id="{3A40BE90-1A89-4A9B-A65D-FABFBF86E017}"/>
              </a:ext>
            </a:extLst>
          </p:cNvPr>
          <p:cNvGrpSpPr/>
          <p:nvPr/>
        </p:nvGrpSpPr>
        <p:grpSpPr>
          <a:xfrm>
            <a:off x="2946415" y="3745750"/>
            <a:ext cx="370657" cy="317542"/>
            <a:chOff x="5978398" y="3025800"/>
            <a:chExt cx="403200" cy="403200"/>
          </a:xfrm>
        </p:grpSpPr>
        <p:sp>
          <p:nvSpPr>
            <p:cNvPr id="43" name="Hexágono 42">
              <a:extLst>
                <a:ext uri="{FF2B5EF4-FFF2-40B4-BE49-F238E27FC236}">
                  <a16:creationId xmlns:a16="http://schemas.microsoft.com/office/drawing/2014/main" xmlns="" id="{36F05687-5C5B-40F9-9393-4E16395E56A7}"/>
                </a:ext>
              </a:extLst>
            </p:cNvPr>
            <p:cNvSpPr/>
            <p:nvPr/>
          </p:nvSpPr>
          <p:spPr>
            <a:xfrm>
              <a:off x="5978398" y="3025800"/>
              <a:ext cx="403200" cy="403200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Hexágono 43">
              <a:extLst>
                <a:ext uri="{FF2B5EF4-FFF2-40B4-BE49-F238E27FC236}">
                  <a16:creationId xmlns:a16="http://schemas.microsoft.com/office/drawing/2014/main" xmlns="" id="{1CD519BA-29CC-47A7-B492-6146AAF85755}"/>
                </a:ext>
              </a:extLst>
            </p:cNvPr>
            <p:cNvSpPr/>
            <p:nvPr/>
          </p:nvSpPr>
          <p:spPr>
            <a:xfrm>
              <a:off x="6003598" y="3051000"/>
              <a:ext cx="352800" cy="352800"/>
            </a:xfrm>
            <a:prstGeom prst="hexagon">
              <a:avLst/>
            </a:prstGeom>
            <a:gradFill>
              <a:gsLst>
                <a:gs pos="0">
                  <a:srgbClr val="00B0F0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48" name="Agrupar 47">
            <a:extLst>
              <a:ext uri="{FF2B5EF4-FFF2-40B4-BE49-F238E27FC236}">
                <a16:creationId xmlns:a16="http://schemas.microsoft.com/office/drawing/2014/main" xmlns="" id="{FDE3FABA-96BC-4F6E-82BA-99F5AD8CD8F0}"/>
              </a:ext>
            </a:extLst>
          </p:cNvPr>
          <p:cNvGrpSpPr/>
          <p:nvPr/>
        </p:nvGrpSpPr>
        <p:grpSpPr>
          <a:xfrm>
            <a:off x="2551573" y="2863459"/>
            <a:ext cx="370657" cy="317542"/>
            <a:chOff x="5978398" y="3025800"/>
            <a:chExt cx="403200" cy="403200"/>
          </a:xfrm>
        </p:grpSpPr>
        <p:sp>
          <p:nvSpPr>
            <p:cNvPr id="49" name="Hexágono 48">
              <a:extLst>
                <a:ext uri="{FF2B5EF4-FFF2-40B4-BE49-F238E27FC236}">
                  <a16:creationId xmlns:a16="http://schemas.microsoft.com/office/drawing/2014/main" xmlns="" id="{9D44154E-938C-4DBE-BA2D-9C26E25E8F11}"/>
                </a:ext>
              </a:extLst>
            </p:cNvPr>
            <p:cNvSpPr/>
            <p:nvPr/>
          </p:nvSpPr>
          <p:spPr>
            <a:xfrm>
              <a:off x="5978398" y="3025800"/>
              <a:ext cx="403200" cy="403200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Hexágono 49">
              <a:extLst>
                <a:ext uri="{FF2B5EF4-FFF2-40B4-BE49-F238E27FC236}">
                  <a16:creationId xmlns:a16="http://schemas.microsoft.com/office/drawing/2014/main" xmlns="" id="{B2D8BA71-C744-4BB1-9CC0-3F0470929F4B}"/>
                </a:ext>
              </a:extLst>
            </p:cNvPr>
            <p:cNvSpPr/>
            <p:nvPr/>
          </p:nvSpPr>
          <p:spPr>
            <a:xfrm>
              <a:off x="6003598" y="3051000"/>
              <a:ext cx="352800" cy="352800"/>
            </a:xfrm>
            <a:prstGeom prst="hexagon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1" name="CaixaDeTexto 50">
            <a:extLst>
              <a:ext uri="{FF2B5EF4-FFF2-40B4-BE49-F238E27FC236}">
                <a16:creationId xmlns:a16="http://schemas.microsoft.com/office/drawing/2014/main" xmlns="" id="{7606015C-7E0E-47A7-B8DE-F2A1D530578D}"/>
              </a:ext>
            </a:extLst>
          </p:cNvPr>
          <p:cNvSpPr txBox="1"/>
          <p:nvPr/>
        </p:nvSpPr>
        <p:spPr>
          <a:xfrm>
            <a:off x="474031" y="4173780"/>
            <a:ext cx="260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ATORES ENVOLVIDOS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grpSp>
        <p:nvGrpSpPr>
          <p:cNvPr id="52" name="Agrupar 51">
            <a:extLst>
              <a:ext uri="{FF2B5EF4-FFF2-40B4-BE49-F238E27FC236}">
                <a16:creationId xmlns:a16="http://schemas.microsoft.com/office/drawing/2014/main" xmlns="" id="{AB456F46-C5BA-405F-9F2B-3BCD746383A2}"/>
              </a:ext>
            </a:extLst>
          </p:cNvPr>
          <p:cNvGrpSpPr/>
          <p:nvPr/>
        </p:nvGrpSpPr>
        <p:grpSpPr>
          <a:xfrm>
            <a:off x="2970919" y="2653976"/>
            <a:ext cx="5108922" cy="736506"/>
            <a:chOff x="4014962" y="1493505"/>
            <a:chExt cx="6501582" cy="1141200"/>
          </a:xfrm>
        </p:grpSpPr>
        <p:grpSp>
          <p:nvGrpSpPr>
            <p:cNvPr id="53" name="Agrupar 52">
              <a:extLst>
                <a:ext uri="{FF2B5EF4-FFF2-40B4-BE49-F238E27FC236}">
                  <a16:creationId xmlns:a16="http://schemas.microsoft.com/office/drawing/2014/main" xmlns="" id="{2C2E2FDD-E325-4CAD-A77B-6295F4CD196F}"/>
                </a:ext>
              </a:extLst>
            </p:cNvPr>
            <p:cNvGrpSpPr/>
            <p:nvPr/>
          </p:nvGrpSpPr>
          <p:grpSpPr>
            <a:xfrm>
              <a:off x="4014962" y="1493505"/>
              <a:ext cx="6501582" cy="1141200"/>
              <a:chOff x="4657921" y="1464225"/>
              <a:chExt cx="6501582" cy="1141200"/>
            </a:xfrm>
            <a:gradFill>
              <a:gsLst>
                <a:gs pos="0">
                  <a:srgbClr val="0A234C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10800000" scaled="1"/>
            </a:gradFill>
          </p:grpSpPr>
          <p:sp>
            <p:nvSpPr>
              <p:cNvPr id="56" name="Seta: Pentágono 55">
                <a:extLst>
                  <a:ext uri="{FF2B5EF4-FFF2-40B4-BE49-F238E27FC236}">
                    <a16:creationId xmlns:a16="http://schemas.microsoft.com/office/drawing/2014/main" xmlns="" id="{C33739A5-36BB-4C9A-8B37-6523759E09A9}"/>
                  </a:ext>
                </a:extLst>
              </p:cNvPr>
              <p:cNvSpPr/>
              <p:nvPr/>
            </p:nvSpPr>
            <p:spPr>
              <a:xfrm>
                <a:off x="5244703" y="1464225"/>
                <a:ext cx="5914800" cy="1141200"/>
              </a:xfrm>
              <a:prstGeom prst="homePlate">
                <a:avLst>
                  <a:gd name="adj" fmla="val 2888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57" name="Losango 56">
                <a:extLst>
                  <a:ext uri="{FF2B5EF4-FFF2-40B4-BE49-F238E27FC236}">
                    <a16:creationId xmlns:a16="http://schemas.microsoft.com/office/drawing/2014/main" xmlns="" id="{D3E1C4E8-FEE4-4DC8-B75B-3D7204B1ABF0}"/>
                  </a:ext>
                </a:extLst>
              </p:cNvPr>
              <p:cNvSpPr/>
              <p:nvPr/>
            </p:nvSpPr>
            <p:spPr>
              <a:xfrm>
                <a:off x="4657921" y="1464225"/>
                <a:ext cx="1121179" cy="1141200"/>
              </a:xfrm>
              <a:prstGeom prst="diamond">
                <a:avLst/>
              </a:prstGeom>
              <a:grpFill/>
              <a:effectLst>
                <a:outerShdw blurRad="88900" dist="1143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xmlns="" id="{54FCA670-0295-4FC8-B97E-9CA6E7834756}"/>
                </a:ext>
              </a:extLst>
            </p:cNvPr>
            <p:cNvSpPr txBox="1"/>
            <p:nvPr/>
          </p:nvSpPr>
          <p:spPr>
            <a:xfrm>
              <a:off x="5202222" y="1632335"/>
              <a:ext cx="5120641" cy="810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 smtClean="0">
                  <a:solidFill>
                    <a:schemeClr val="bg1"/>
                  </a:solidFill>
                  <a:latin typeface="Bahnschrift" panose="020B0502040204020203" pitchFamily="34" charset="0"/>
                </a:rPr>
                <a:t>SECRETARIA ESTADUAL DE ADMINSITRAÇÃO PENITENCIÁRIA - SEAP</a:t>
              </a:r>
              <a:r>
                <a:rPr lang="pt-BR" sz="1400" b="1" dirty="0" smtClean="0">
                  <a:solidFill>
                    <a:schemeClr val="bg1"/>
                  </a:solidFill>
                  <a:latin typeface="Bahnschrift" panose="020B0502040204020203" pitchFamily="34" charset="0"/>
                </a:rPr>
                <a:t>.</a:t>
              </a:r>
              <a:endParaRPr lang="pt-BR" sz="1400" b="1" dirty="0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xmlns="" id="{222E4EA6-3812-4A53-A4EE-213BC851B54D}"/>
                </a:ext>
              </a:extLst>
            </p:cNvPr>
            <p:cNvSpPr txBox="1"/>
            <p:nvPr/>
          </p:nvSpPr>
          <p:spPr>
            <a:xfrm>
              <a:off x="4365424" y="1775702"/>
              <a:ext cx="420252" cy="619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>
                  <a:solidFill>
                    <a:schemeClr val="bg1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</p:grpSp>
      <p:grpSp>
        <p:nvGrpSpPr>
          <p:cNvPr id="58" name="Agrupar 57">
            <a:extLst>
              <a:ext uri="{FF2B5EF4-FFF2-40B4-BE49-F238E27FC236}">
                <a16:creationId xmlns:a16="http://schemas.microsoft.com/office/drawing/2014/main" xmlns="" id="{8B0F7B47-684A-4095-86D6-B121547EEC07}"/>
              </a:ext>
            </a:extLst>
          </p:cNvPr>
          <p:cNvGrpSpPr/>
          <p:nvPr/>
        </p:nvGrpSpPr>
        <p:grpSpPr>
          <a:xfrm>
            <a:off x="3411428" y="3519869"/>
            <a:ext cx="5109772" cy="738000"/>
            <a:chOff x="4657921" y="3029987"/>
            <a:chExt cx="6501582" cy="1141200"/>
          </a:xfrm>
        </p:grpSpPr>
        <p:grpSp>
          <p:nvGrpSpPr>
            <p:cNvPr id="59" name="Agrupar 58">
              <a:extLst>
                <a:ext uri="{FF2B5EF4-FFF2-40B4-BE49-F238E27FC236}">
                  <a16:creationId xmlns:a16="http://schemas.microsoft.com/office/drawing/2014/main" xmlns="" id="{554FC9D6-013E-4530-AAD7-72A62A3CEF3E}"/>
                </a:ext>
              </a:extLst>
            </p:cNvPr>
            <p:cNvGrpSpPr/>
            <p:nvPr/>
          </p:nvGrpSpPr>
          <p:grpSpPr>
            <a:xfrm>
              <a:off x="4657921" y="3029987"/>
              <a:ext cx="6501582" cy="1141200"/>
              <a:chOff x="4657921" y="1464225"/>
              <a:chExt cx="6501582" cy="1141200"/>
            </a:xfrm>
          </p:grpSpPr>
          <p:sp>
            <p:nvSpPr>
              <p:cNvPr id="62" name="Seta: Pentágono 61">
                <a:extLst>
                  <a:ext uri="{FF2B5EF4-FFF2-40B4-BE49-F238E27FC236}">
                    <a16:creationId xmlns:a16="http://schemas.microsoft.com/office/drawing/2014/main" xmlns="" id="{E3B50E9A-E7E0-4E0D-85F4-12B5751446B5}"/>
                  </a:ext>
                </a:extLst>
              </p:cNvPr>
              <p:cNvSpPr/>
              <p:nvPr/>
            </p:nvSpPr>
            <p:spPr>
              <a:xfrm>
                <a:off x="5244703" y="1464225"/>
                <a:ext cx="5914800" cy="1141200"/>
              </a:xfrm>
              <a:prstGeom prst="homePlate">
                <a:avLst>
                  <a:gd name="adj" fmla="val 2888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" name="Losango 62">
                <a:extLst>
                  <a:ext uri="{FF2B5EF4-FFF2-40B4-BE49-F238E27FC236}">
                    <a16:creationId xmlns:a16="http://schemas.microsoft.com/office/drawing/2014/main" xmlns="" id="{60B6482E-1641-49F6-8F9C-255D6FBD83E0}"/>
                  </a:ext>
                </a:extLst>
              </p:cNvPr>
              <p:cNvSpPr/>
              <p:nvPr/>
            </p:nvSpPr>
            <p:spPr>
              <a:xfrm>
                <a:off x="4657921" y="1464225"/>
                <a:ext cx="1121179" cy="1141200"/>
              </a:xfrm>
              <a:prstGeom prst="diamond">
                <a:avLst/>
              </a:prstGeom>
              <a:gradFill>
                <a:gsLst>
                  <a:gs pos="0">
                    <a:srgbClr val="00B0F0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0800000" scaled="1"/>
              </a:gradFill>
              <a:effectLst>
                <a:outerShdw blurRad="88900" dist="1143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xmlns="" id="{46DF7A9E-E631-4F92-B1C0-7AB04D4756E2}"/>
                </a:ext>
              </a:extLst>
            </p:cNvPr>
            <p:cNvSpPr txBox="1"/>
            <p:nvPr/>
          </p:nvSpPr>
          <p:spPr>
            <a:xfrm>
              <a:off x="5852633" y="3386825"/>
              <a:ext cx="5250523" cy="475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solidFill>
                    <a:schemeClr val="bg1"/>
                  </a:solidFill>
                  <a:latin typeface="Bahnschrift" panose="020B0502040204020203" pitchFamily="34" charset="0"/>
                </a:rPr>
                <a:t>TRIBUNAL DE JUSTIÇA DO ERJ</a:t>
              </a:r>
              <a:endParaRPr lang="pt-BR" sz="1400" b="1" dirty="0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61" name="CaixaDeTexto 60">
              <a:extLst>
                <a:ext uri="{FF2B5EF4-FFF2-40B4-BE49-F238E27FC236}">
                  <a16:creationId xmlns:a16="http://schemas.microsoft.com/office/drawing/2014/main" xmlns="" id="{0B1C1BAC-0321-4234-9EFA-06C81652704B}"/>
                </a:ext>
              </a:extLst>
            </p:cNvPr>
            <p:cNvSpPr txBox="1"/>
            <p:nvPr/>
          </p:nvSpPr>
          <p:spPr>
            <a:xfrm>
              <a:off x="5008292" y="3285616"/>
              <a:ext cx="420253" cy="618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>
                  <a:solidFill>
                    <a:schemeClr val="bg1"/>
                  </a:solidFill>
                  <a:latin typeface="Impact" panose="020B0806030902050204" pitchFamily="34" charset="0"/>
                </a:rPr>
                <a:t>2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26E030D5-539D-B987-0F5F-A5389F7255E8}"/>
              </a:ext>
            </a:extLst>
          </p:cNvPr>
          <p:cNvSpPr txBox="1"/>
          <p:nvPr/>
        </p:nvSpPr>
        <p:spPr>
          <a:xfrm>
            <a:off x="360726" y="1602781"/>
            <a:ext cx="85819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PRINCIPAIS ATORES NA POLÍTICA DE MONITORAÇÃO ELETRÔNICA</a:t>
            </a:r>
            <a:endParaRPr lang="pt-BR" sz="26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4489AB48-2FFF-7D85-61B7-9F78B6F0E9C0}"/>
              </a:ext>
            </a:extLst>
          </p:cNvPr>
          <p:cNvGrpSpPr/>
          <p:nvPr/>
        </p:nvGrpSpPr>
        <p:grpSpPr>
          <a:xfrm>
            <a:off x="3173311" y="5408822"/>
            <a:ext cx="5227744" cy="738000"/>
            <a:chOff x="4104167" y="4703658"/>
            <a:chExt cx="6501582" cy="847427"/>
          </a:xfrm>
        </p:grpSpPr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xmlns="" id="{5AFB204F-27BD-2067-9830-3319BC615CFE}"/>
                </a:ext>
              </a:extLst>
            </p:cNvPr>
            <p:cNvGrpSpPr/>
            <p:nvPr/>
          </p:nvGrpSpPr>
          <p:grpSpPr>
            <a:xfrm>
              <a:off x="4104167" y="4703658"/>
              <a:ext cx="6501582" cy="847427"/>
              <a:chOff x="4657921" y="1464225"/>
              <a:chExt cx="6501582" cy="847427"/>
            </a:xfrm>
          </p:grpSpPr>
          <p:sp>
            <p:nvSpPr>
              <p:cNvPr id="9" name="Seta: Pentágono 8">
                <a:extLst>
                  <a:ext uri="{FF2B5EF4-FFF2-40B4-BE49-F238E27FC236}">
                    <a16:creationId xmlns:a16="http://schemas.microsoft.com/office/drawing/2014/main" xmlns="" id="{47AB4797-6BA6-5311-9FF7-FD10079D834A}"/>
                  </a:ext>
                </a:extLst>
              </p:cNvPr>
              <p:cNvSpPr/>
              <p:nvPr/>
            </p:nvSpPr>
            <p:spPr>
              <a:xfrm>
                <a:off x="5244703" y="1464225"/>
                <a:ext cx="5914800" cy="847427"/>
              </a:xfrm>
              <a:prstGeom prst="homePlate">
                <a:avLst>
                  <a:gd name="adj" fmla="val 28888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/>
              </a:p>
            </p:txBody>
          </p:sp>
          <p:sp>
            <p:nvSpPr>
              <p:cNvPr id="10" name="Losango 9">
                <a:extLst>
                  <a:ext uri="{FF2B5EF4-FFF2-40B4-BE49-F238E27FC236}">
                    <a16:creationId xmlns:a16="http://schemas.microsoft.com/office/drawing/2014/main" xmlns="" id="{9071B58A-A73A-F71C-250B-AEA9BA84DA86}"/>
                  </a:ext>
                </a:extLst>
              </p:cNvPr>
              <p:cNvSpPr/>
              <p:nvPr/>
            </p:nvSpPr>
            <p:spPr>
              <a:xfrm>
                <a:off x="4657921" y="1464225"/>
                <a:ext cx="1121179" cy="847427"/>
              </a:xfrm>
              <a:prstGeom prst="diamond">
                <a:avLst/>
              </a:prstGeom>
              <a:gradFill>
                <a:gsLst>
                  <a:gs pos="0">
                    <a:srgbClr val="92D050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0800000" scaled="1"/>
              </a:gradFill>
              <a:effectLst>
                <a:outerShdw blurRad="88900" dist="1143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/>
              </a:p>
            </p:txBody>
          </p:sp>
        </p:grpSp>
        <p:sp>
          <p:nvSpPr>
            <p:cNvPr id="7" name="CaixaDeTexto 3">
              <a:extLst>
                <a:ext uri="{FF2B5EF4-FFF2-40B4-BE49-F238E27FC236}">
                  <a16:creationId xmlns:a16="http://schemas.microsoft.com/office/drawing/2014/main" xmlns="" id="{938EA0E0-59E6-8B03-008C-94FAC87066D7}"/>
                </a:ext>
              </a:extLst>
            </p:cNvPr>
            <p:cNvSpPr txBox="1"/>
            <p:nvPr/>
          </p:nvSpPr>
          <p:spPr>
            <a:xfrm>
              <a:off x="5409651" y="4920845"/>
              <a:ext cx="5170277" cy="353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400" b="1" dirty="0">
                  <a:solidFill>
                    <a:schemeClr val="bg1"/>
                  </a:solidFill>
                  <a:latin typeface="Bahnschrift" panose="020B0502040204020203" pitchFamily="34" charset="0"/>
                </a:rPr>
                <a:t>DEFENSORIA PÚBLICA DO ERJ</a:t>
              </a:r>
              <a:endParaRPr lang="pt-BR" sz="1400" b="1" dirty="0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8" name="CaixaDeTexto 4">
              <a:extLst>
                <a:ext uri="{FF2B5EF4-FFF2-40B4-BE49-F238E27FC236}">
                  <a16:creationId xmlns:a16="http://schemas.microsoft.com/office/drawing/2014/main" xmlns="" id="{F338A8A0-5178-7E80-6680-D91F50FB6664}"/>
                </a:ext>
              </a:extLst>
            </p:cNvPr>
            <p:cNvSpPr txBox="1"/>
            <p:nvPr/>
          </p:nvSpPr>
          <p:spPr>
            <a:xfrm>
              <a:off x="4470582" y="4895798"/>
              <a:ext cx="420253" cy="459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2000" b="1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4</a:t>
              </a:r>
              <a:endParaRPr lang="pt-BR" sz="2000" b="1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xmlns="" id="{75503497-6745-3E55-F783-C779812EE71B}"/>
              </a:ext>
            </a:extLst>
          </p:cNvPr>
          <p:cNvGrpSpPr/>
          <p:nvPr/>
        </p:nvGrpSpPr>
        <p:grpSpPr>
          <a:xfrm>
            <a:off x="2553835" y="5602948"/>
            <a:ext cx="392580" cy="349748"/>
            <a:chOff x="5978398" y="3025800"/>
            <a:chExt cx="403200" cy="403200"/>
          </a:xfrm>
        </p:grpSpPr>
        <p:sp>
          <p:nvSpPr>
            <p:cNvPr id="12" name="Hexágono 11">
              <a:extLst>
                <a:ext uri="{FF2B5EF4-FFF2-40B4-BE49-F238E27FC236}">
                  <a16:creationId xmlns:a16="http://schemas.microsoft.com/office/drawing/2014/main" xmlns="" id="{4D53D52F-439D-7F88-D9D9-804971763C51}"/>
                </a:ext>
              </a:extLst>
            </p:cNvPr>
            <p:cNvSpPr/>
            <p:nvPr/>
          </p:nvSpPr>
          <p:spPr>
            <a:xfrm>
              <a:off x="5978398" y="3025800"/>
              <a:ext cx="403200" cy="403200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13" name="Hexágono 12">
              <a:extLst>
                <a:ext uri="{FF2B5EF4-FFF2-40B4-BE49-F238E27FC236}">
                  <a16:creationId xmlns:a16="http://schemas.microsoft.com/office/drawing/2014/main" xmlns="" id="{04BD7659-0CEC-10D4-990E-CEDD2750E9DA}"/>
                </a:ext>
              </a:extLst>
            </p:cNvPr>
            <p:cNvSpPr/>
            <p:nvPr/>
          </p:nvSpPr>
          <p:spPr>
            <a:xfrm>
              <a:off x="6003598" y="3051000"/>
              <a:ext cx="352800" cy="352800"/>
            </a:xfrm>
            <a:prstGeom prst="hexagon">
              <a:avLst/>
            </a:prstGeom>
            <a:gradFill>
              <a:gsLst>
                <a:gs pos="0">
                  <a:srgbClr val="92D05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dirty="0"/>
            </a:p>
          </p:txBody>
        </p:sp>
      </p:grpSp>
      <p:grpSp>
        <p:nvGrpSpPr>
          <p:cNvPr id="34" name="Agrupar 10">
            <a:extLst>
              <a:ext uri="{FF2B5EF4-FFF2-40B4-BE49-F238E27FC236}">
                <a16:creationId xmlns:a16="http://schemas.microsoft.com/office/drawing/2014/main" xmlns="" id="{75503497-6745-3E55-F783-C779812EE71B}"/>
              </a:ext>
            </a:extLst>
          </p:cNvPr>
          <p:cNvGrpSpPr/>
          <p:nvPr/>
        </p:nvGrpSpPr>
        <p:grpSpPr>
          <a:xfrm>
            <a:off x="2977021" y="4635445"/>
            <a:ext cx="392580" cy="349748"/>
            <a:chOff x="5978398" y="3025800"/>
            <a:chExt cx="403200" cy="403200"/>
          </a:xfrm>
        </p:grpSpPr>
        <p:sp>
          <p:nvSpPr>
            <p:cNvPr id="35" name="Hexágono 34">
              <a:extLst>
                <a:ext uri="{FF2B5EF4-FFF2-40B4-BE49-F238E27FC236}">
                  <a16:creationId xmlns:a16="http://schemas.microsoft.com/office/drawing/2014/main" xmlns="" id="{4D53D52F-439D-7F88-D9D9-804971763C51}"/>
                </a:ext>
              </a:extLst>
            </p:cNvPr>
            <p:cNvSpPr/>
            <p:nvPr/>
          </p:nvSpPr>
          <p:spPr>
            <a:xfrm>
              <a:off x="5978398" y="3025800"/>
              <a:ext cx="403200" cy="403200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36" name="Hexágono 35">
              <a:extLst>
                <a:ext uri="{FF2B5EF4-FFF2-40B4-BE49-F238E27FC236}">
                  <a16:creationId xmlns:a16="http://schemas.microsoft.com/office/drawing/2014/main" xmlns="" id="{04BD7659-0CEC-10D4-990E-CEDD2750E9DA}"/>
                </a:ext>
              </a:extLst>
            </p:cNvPr>
            <p:cNvSpPr/>
            <p:nvPr/>
          </p:nvSpPr>
          <p:spPr>
            <a:xfrm>
              <a:off x="6003598" y="3051000"/>
              <a:ext cx="352800" cy="352800"/>
            </a:xfrm>
            <a:prstGeom prst="hexagon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dirty="0"/>
            </a:p>
          </p:txBody>
        </p:sp>
      </p:grpSp>
      <p:grpSp>
        <p:nvGrpSpPr>
          <p:cNvPr id="37" name="Agrupar 4">
            <a:extLst>
              <a:ext uri="{FF2B5EF4-FFF2-40B4-BE49-F238E27FC236}">
                <a16:creationId xmlns:a16="http://schemas.microsoft.com/office/drawing/2014/main" xmlns="" id="{4489AB48-2FFF-7D85-61B7-9F78B6F0E9C0}"/>
              </a:ext>
            </a:extLst>
          </p:cNvPr>
          <p:cNvGrpSpPr/>
          <p:nvPr/>
        </p:nvGrpSpPr>
        <p:grpSpPr>
          <a:xfrm>
            <a:off x="3515936" y="4423592"/>
            <a:ext cx="5227744" cy="738000"/>
            <a:chOff x="4104167" y="4703658"/>
            <a:chExt cx="6501582" cy="1141200"/>
          </a:xfrm>
        </p:grpSpPr>
        <p:grpSp>
          <p:nvGrpSpPr>
            <p:cNvPr id="38" name="Agrupar 5">
              <a:extLst>
                <a:ext uri="{FF2B5EF4-FFF2-40B4-BE49-F238E27FC236}">
                  <a16:creationId xmlns:a16="http://schemas.microsoft.com/office/drawing/2014/main" xmlns="" id="{5AFB204F-27BD-2067-9830-3319BC615CFE}"/>
                </a:ext>
              </a:extLst>
            </p:cNvPr>
            <p:cNvGrpSpPr/>
            <p:nvPr/>
          </p:nvGrpSpPr>
          <p:grpSpPr>
            <a:xfrm>
              <a:off x="4104167" y="4703658"/>
              <a:ext cx="6501582" cy="1141200"/>
              <a:chOff x="4657921" y="1464225"/>
              <a:chExt cx="6501582" cy="1141200"/>
            </a:xfrm>
          </p:grpSpPr>
          <p:sp>
            <p:nvSpPr>
              <p:cNvPr id="47" name="Seta: Pentágono 8">
                <a:extLst>
                  <a:ext uri="{FF2B5EF4-FFF2-40B4-BE49-F238E27FC236}">
                    <a16:creationId xmlns:a16="http://schemas.microsoft.com/office/drawing/2014/main" xmlns="" id="{47AB4797-6BA6-5311-9FF7-FD10079D834A}"/>
                  </a:ext>
                </a:extLst>
              </p:cNvPr>
              <p:cNvSpPr/>
              <p:nvPr/>
            </p:nvSpPr>
            <p:spPr>
              <a:xfrm>
                <a:off x="5244703" y="1464225"/>
                <a:ext cx="5914800" cy="1141200"/>
              </a:xfrm>
              <a:prstGeom prst="homePlate">
                <a:avLst>
                  <a:gd name="adj" fmla="val 28888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/>
              </a:p>
            </p:txBody>
          </p:sp>
          <p:sp>
            <p:nvSpPr>
              <p:cNvPr id="64" name="Losango 63">
                <a:extLst>
                  <a:ext uri="{FF2B5EF4-FFF2-40B4-BE49-F238E27FC236}">
                    <a16:creationId xmlns:a16="http://schemas.microsoft.com/office/drawing/2014/main" xmlns="" id="{9071B58A-A73A-F71C-250B-AEA9BA84DA86}"/>
                  </a:ext>
                </a:extLst>
              </p:cNvPr>
              <p:cNvSpPr/>
              <p:nvPr/>
            </p:nvSpPr>
            <p:spPr>
              <a:xfrm>
                <a:off x="4657921" y="1464225"/>
                <a:ext cx="1121179" cy="1141200"/>
              </a:xfrm>
              <a:prstGeom prst="diamond">
                <a:avLst/>
              </a:prstGeom>
              <a:solidFill>
                <a:schemeClr val="accent6">
                  <a:lumMod val="75000"/>
                </a:schemeClr>
              </a:solidFill>
              <a:effectLst>
                <a:outerShdw blurRad="88900" dist="1143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/>
              </a:p>
            </p:txBody>
          </p:sp>
        </p:grpSp>
        <p:sp>
          <p:nvSpPr>
            <p:cNvPr id="45" name="CaixaDeTexto 3">
              <a:extLst>
                <a:ext uri="{FF2B5EF4-FFF2-40B4-BE49-F238E27FC236}">
                  <a16:creationId xmlns:a16="http://schemas.microsoft.com/office/drawing/2014/main" xmlns="" id="{938EA0E0-59E6-8B03-008C-94FAC87066D7}"/>
                </a:ext>
              </a:extLst>
            </p:cNvPr>
            <p:cNvSpPr txBox="1"/>
            <p:nvPr/>
          </p:nvSpPr>
          <p:spPr>
            <a:xfrm>
              <a:off x="5380283" y="5029036"/>
              <a:ext cx="5170277" cy="475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400" b="1" dirty="0" smtClean="0">
                  <a:solidFill>
                    <a:schemeClr val="bg1"/>
                  </a:solidFill>
                  <a:latin typeface="Bahnschrift" panose="020B0502040204020203" pitchFamily="34" charset="0"/>
                </a:rPr>
                <a:t>MINISTÉRIO PÚBLICO DO ERJ</a:t>
              </a:r>
              <a:endParaRPr lang="pt-BR" sz="1400" b="1" dirty="0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46" name="CaixaDeTexto 4">
              <a:extLst>
                <a:ext uri="{FF2B5EF4-FFF2-40B4-BE49-F238E27FC236}">
                  <a16:creationId xmlns:a16="http://schemas.microsoft.com/office/drawing/2014/main" xmlns="" id="{F338A8A0-5178-7E80-6680-D91F50FB6664}"/>
                </a:ext>
              </a:extLst>
            </p:cNvPr>
            <p:cNvSpPr txBox="1"/>
            <p:nvPr/>
          </p:nvSpPr>
          <p:spPr>
            <a:xfrm>
              <a:off x="4402616" y="4997259"/>
              <a:ext cx="420253" cy="618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2000" b="1" dirty="0">
                  <a:solidFill>
                    <a:schemeClr val="bg1"/>
                  </a:solidFill>
                  <a:latin typeface="Impact" panose="020B080603090205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6789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3095572"/>
              </p:ext>
            </p:extLst>
          </p:nvPr>
        </p:nvGraphicFramePr>
        <p:xfrm>
          <a:off x="502276" y="2575775"/>
          <a:ext cx="8165205" cy="4040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E111E4D0-9531-467A-8000-9C2C18EB1101}"/>
              </a:ext>
            </a:extLst>
          </p:cNvPr>
          <p:cNvSpPr txBox="1"/>
          <p:nvPr/>
        </p:nvSpPr>
        <p:spPr>
          <a:xfrm>
            <a:off x="134225" y="1474102"/>
            <a:ext cx="88552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COMO A TORNOZELEIRA ELETRÔNICA É APLICADA NO </a:t>
            </a:r>
            <a:r>
              <a:rPr lang="pt-BR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BRASIL – DEPEN/SENAPPEN – JULHO/2022</a:t>
            </a:r>
            <a:endParaRPr lang="pt-BR" sz="26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712889" y="5035640"/>
            <a:ext cx="540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5%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567448" y="2366654"/>
            <a:ext cx="65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47%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917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E111E4D0-9531-467A-8000-9C2C18EB1101}"/>
              </a:ext>
            </a:extLst>
          </p:cNvPr>
          <p:cNvSpPr txBox="1"/>
          <p:nvPr/>
        </p:nvSpPr>
        <p:spPr>
          <a:xfrm>
            <a:off x="134225" y="1577133"/>
            <a:ext cx="88552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COMO A TORNOZELEIRA ELETRÔNICA É APLICADA NO </a:t>
            </a:r>
            <a:r>
              <a:rPr lang="pt-BR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BRASIL – DEPEN/SENAPPEN – JULHO/2022</a:t>
            </a:r>
            <a:endParaRPr lang="pt-BR" sz="26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" name="Seta para baixo 3"/>
          <p:cNvSpPr/>
          <p:nvPr/>
        </p:nvSpPr>
        <p:spPr>
          <a:xfrm>
            <a:off x="6233375" y="2677599"/>
            <a:ext cx="180304" cy="3507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cima 4"/>
          <p:cNvSpPr/>
          <p:nvPr/>
        </p:nvSpPr>
        <p:spPr>
          <a:xfrm>
            <a:off x="6233375" y="6494169"/>
            <a:ext cx="180304" cy="33485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osca 8"/>
          <p:cNvSpPr/>
          <p:nvPr/>
        </p:nvSpPr>
        <p:spPr>
          <a:xfrm>
            <a:off x="6185079" y="6323523"/>
            <a:ext cx="276896" cy="260797"/>
          </a:xfrm>
          <a:prstGeom prst="donut">
            <a:avLst>
              <a:gd name="adj" fmla="val 98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9964437"/>
              </p:ext>
            </p:extLst>
          </p:nvPr>
        </p:nvGraphicFramePr>
        <p:xfrm>
          <a:off x="-10160" y="2469685"/>
          <a:ext cx="9144000" cy="4071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3148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Gráfico, Histograma&#10;&#10;Descrição gerada automaticamente"/>
          <p:cNvPicPr/>
          <p:nvPr/>
        </p:nvPicPr>
        <p:blipFill>
          <a:blip r:embed="rId2"/>
          <a:stretch>
            <a:fillRect/>
          </a:stretch>
        </p:blipFill>
        <p:spPr>
          <a:xfrm>
            <a:off x="386366" y="2086376"/>
            <a:ext cx="8409904" cy="443033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E111E4D0-9531-467A-8000-9C2C18EB1101}"/>
              </a:ext>
            </a:extLst>
          </p:cNvPr>
          <p:cNvSpPr txBox="1"/>
          <p:nvPr/>
        </p:nvSpPr>
        <p:spPr>
          <a:xfrm>
            <a:off x="134225" y="1577133"/>
            <a:ext cx="88552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NÚMERO DE TORNOZELEIRAS ATIVAS E ESTOQUE – 2018 A 2022</a:t>
            </a:r>
            <a:endParaRPr lang="pt-BR" sz="26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50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13" y="5916098"/>
            <a:ext cx="7648507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22" y="1467520"/>
            <a:ext cx="5719360" cy="439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282" y="2952481"/>
            <a:ext cx="3077782" cy="173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252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5FB7CB53-B74A-41A9-993E-A3CC215AF885}"/>
              </a:ext>
            </a:extLst>
          </p:cNvPr>
          <p:cNvSpPr txBox="1"/>
          <p:nvPr/>
        </p:nvSpPr>
        <p:spPr>
          <a:xfrm>
            <a:off x="0" y="353806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Análise </a:t>
            </a:r>
            <a:r>
              <a:rPr lang="pt-BR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da Matriz </a:t>
            </a:r>
            <a:r>
              <a:rPr lang="pt-BR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S.W.O.T.</a:t>
            </a:r>
            <a:endParaRPr lang="pt-BR" sz="40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47FCA217-D8FA-45EB-8809-CF539D0FE159}"/>
              </a:ext>
            </a:extLst>
          </p:cNvPr>
          <p:cNvSpPr/>
          <p:nvPr/>
        </p:nvSpPr>
        <p:spPr>
          <a:xfrm>
            <a:off x="2164352" y="5076862"/>
            <a:ext cx="4815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Bahnschrift" panose="020B0502040204020203" pitchFamily="34" charset="0"/>
              </a:rPr>
              <a:t>    </a:t>
            </a:r>
            <a:endParaRPr lang="pt-BR" sz="1600" b="1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34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5FB7CB53-B74A-41A9-993E-A3CC215AF885}"/>
              </a:ext>
            </a:extLst>
          </p:cNvPr>
          <p:cNvSpPr txBox="1"/>
          <p:nvPr/>
        </p:nvSpPr>
        <p:spPr>
          <a:xfrm>
            <a:off x="2164352" y="2353206"/>
            <a:ext cx="4869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 smtClean="0">
                <a:latin typeface="Bahnschrift" panose="020B0502040204020203" pitchFamily="34" charset="0"/>
              </a:rPr>
              <a:t>OBRIGADO</a:t>
            </a:r>
            <a:endParaRPr lang="pt-BR" sz="6600" b="1" dirty="0">
              <a:latin typeface="Bahnschrift" panose="020B0502040204020203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47FCA217-D8FA-45EB-8809-CF539D0FE159}"/>
              </a:ext>
            </a:extLst>
          </p:cNvPr>
          <p:cNvSpPr/>
          <p:nvPr/>
        </p:nvSpPr>
        <p:spPr>
          <a:xfrm>
            <a:off x="2164352" y="5076862"/>
            <a:ext cx="48152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Bahnschrift" panose="020B0502040204020203" pitchFamily="34" charset="0"/>
              </a:rPr>
              <a:t>    Equipe de </a:t>
            </a:r>
            <a:r>
              <a:rPr lang="pt-BR" b="1" dirty="0" smtClean="0">
                <a:latin typeface="Bahnschrift" panose="020B0502040204020203" pitchFamily="34" charset="0"/>
              </a:rPr>
              <a:t>Auditoria	        </a:t>
            </a:r>
            <a:endParaRPr lang="pt-BR" b="1" dirty="0">
              <a:latin typeface="Bahnschrift" panose="020B0502040204020203" pitchFamily="34" charset="0"/>
            </a:endParaRPr>
          </a:p>
          <a:p>
            <a:pPr algn="ctr"/>
            <a:r>
              <a:rPr lang="pt-BR" sz="1600" b="1" dirty="0">
                <a:latin typeface="Bahnschrift" panose="020B0502040204020203" pitchFamily="34" charset="0"/>
              </a:rPr>
              <a:t>CAD-SEGURANÇA</a:t>
            </a:r>
          </a:p>
          <a:p>
            <a:pPr algn="ctr"/>
            <a:endParaRPr lang="pt-BR" sz="1600" b="1" dirty="0">
              <a:latin typeface="Bahnschrift" panose="020B0502040204020203" pitchFamily="34" charset="0"/>
            </a:endParaRPr>
          </a:p>
          <a:p>
            <a:pPr algn="ctr"/>
            <a:r>
              <a:rPr lang="pt-BR" sz="1600" b="1" dirty="0" smtClean="0">
                <a:latin typeface="Bahnschrift" panose="020B0502040204020203" pitchFamily="34" charset="0"/>
              </a:rPr>
              <a:t>cad_seguranca3</a:t>
            </a:r>
            <a:r>
              <a:rPr lang="pt-BR" sz="1600" b="1" dirty="0" smtClean="0">
                <a:latin typeface="Bahnschrift" panose="020B0502040204020203" pitchFamily="34" charset="0"/>
              </a:rPr>
              <a:t>@tcerj.tc.br</a:t>
            </a:r>
            <a:endParaRPr lang="pt-BR" sz="1600" b="1" dirty="0">
              <a:latin typeface="Bahnschrift" panose="020B0502040204020203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3430F0B9-A55F-45BC-AF62-5AC805287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435" y="6184858"/>
            <a:ext cx="2051115" cy="8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619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2930</TotalTime>
  <Words>151</Words>
  <Application>Microsoft Office PowerPoint</Application>
  <PresentationFormat>Apresentação na tela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9</vt:i4>
      </vt:variant>
    </vt:vector>
  </HeadingPairs>
  <TitlesOfParts>
    <vt:vector size="11" baseType="lpstr">
      <vt:lpstr>Tema do Office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Claudio Antenor Eufrasio Silva</dc:creator>
  <cp:lastModifiedBy>Usuário do Windows</cp:lastModifiedBy>
  <cp:revision>94</cp:revision>
  <cp:lastPrinted>2022-04-11T13:55:29Z</cp:lastPrinted>
  <dcterms:created xsi:type="dcterms:W3CDTF">2021-11-09T19:46:59Z</dcterms:created>
  <dcterms:modified xsi:type="dcterms:W3CDTF">2023-04-19T22:33:43Z</dcterms:modified>
</cp:coreProperties>
</file>