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88163" cy="1002188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2B6A"/>
    <a:srgbClr val="AE6BAD"/>
    <a:srgbClr val="894F8A"/>
    <a:srgbClr val="FAA627"/>
    <a:srgbClr val="FF0066"/>
    <a:srgbClr val="FF66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4B608FB0-C69F-40FE-A9FF-8625A0A48210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817" y="4823034"/>
            <a:ext cx="5510530" cy="3946118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1698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67825C5E-B132-4147-97FD-1C6752D254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8346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89f9f72cbe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178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89f9f72cbe_0_146:notes"/>
          <p:cNvSpPr txBox="1">
            <a:spLocks noGrp="1"/>
          </p:cNvSpPr>
          <p:nvPr>
            <p:ph type="body" idx="1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spcFirstLastPara="1" wrap="square" lIns="96609" tIns="96609" rIns="96609" bIns="96609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94346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D63E70D-18F9-472A-BD1B-D1AB60C3BC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64148B4-4A64-464E-AED0-E4B1A5FB6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6994A40-668A-43D8-8DBD-971295560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15DF-3D6F-4DF1-A115-B0C0BCD5C466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C5F276E-8826-4C49-B30E-2F14C0B4D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8018726-CB6D-4BBC-8D8A-D25A87A9F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8028-D35A-497F-8C34-81954B98FC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7408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AC60691-0B0E-42C4-A3BE-7C89B1EDF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6ECB38FC-1A0E-457D-8646-4B0B082B3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232C686-6D6D-4CF1-A833-8D1320D6D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15DF-3D6F-4DF1-A115-B0C0BCD5C466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0FC446D-D741-46A7-A60C-7A0F652BA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0C6CE7D2-6370-4706-BB70-87A931762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8028-D35A-497F-8C34-81954B98FC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3604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C080D56A-80CA-4410-AB0F-4112287FAB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AF0C5AC4-48DB-4C4E-B1C3-DCFE7C559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6CAE2F3-1810-41B2-8FD9-F565518F1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15DF-3D6F-4DF1-A115-B0C0BCD5C466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7A12F19-5970-45FD-8468-80F4BDD8E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3FBF092-78B0-464F-8BC5-77681E1BB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8028-D35A-497F-8C34-81954B98FC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033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0503014-E304-4D26-A1D5-74F8695F4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2EC22AD-FDF7-49B5-BF45-2332EEED7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6C47C78-5C5D-43E9-92CD-A8AD84D04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15DF-3D6F-4DF1-A115-B0C0BCD5C466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33A0E79-CD31-46C7-971B-D3F2906CE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C2A6ECF-C657-482B-91AE-2D6C9BEE8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8028-D35A-497F-8C34-81954B98FC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90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E02E6FE-AD28-40FB-8EC2-BEA8C43C7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E257098E-DD53-496D-9981-053645735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F0004A7-830E-491F-8895-5B210DF0D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15DF-3D6F-4DF1-A115-B0C0BCD5C466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3DA368D-AD6E-49E2-AE6D-2654AFE6E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2D33188-E302-4FE5-9912-69956AB1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8028-D35A-497F-8C34-81954B98FC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730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F55DC8A-7693-4E9C-B970-E7877AC05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7342520-BB10-488E-B14F-FF9C71D7FB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FA326D5E-9553-443B-B687-095D3E08B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4B609FF-A838-42AE-8F48-5D3F815A0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15DF-3D6F-4DF1-A115-B0C0BCD5C466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F35B9FF6-62E0-41BB-B68A-B2393ECF6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6323BAB4-3195-4EB3-8329-60D949E68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8028-D35A-497F-8C34-81954B98FC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447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D81B831-97EE-4516-AFEE-6AF97630A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DF55848-9901-4FF8-BC6A-0CFAB516E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47654A33-4C9E-4BBA-B823-FAD8A5E2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45A4156C-7AD5-40C0-A10E-EEB7B1439E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9763C554-14E2-41E2-86E5-1A093592F3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00528C08-2CDC-4127-B74E-0E8766099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15DF-3D6F-4DF1-A115-B0C0BCD5C466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0E45A6A7-FC52-4CEF-8392-C3FA2A4E3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01A1A845-D877-40F2-BE61-864BC1517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8028-D35A-497F-8C34-81954B98FC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278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CBE942E-95D5-48FD-AD50-D622E1B7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5E8D7021-411B-4710-AC94-9001BEA3A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15DF-3D6F-4DF1-A115-B0C0BCD5C466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97F65EB2-284C-449D-9650-4BC90309A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321C2D70-DC66-4ACC-A215-E2B9A51C3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8028-D35A-497F-8C34-81954B98FC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007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CC260723-0A31-431D-BBA1-D02EB7474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15DF-3D6F-4DF1-A115-B0C0BCD5C466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1DA29485-1CBC-4AC8-BE09-EAE01A128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2DD2043F-A1D6-47D9-9E8D-B369BC134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8028-D35A-497F-8C34-81954B98FC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6485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6CBF76D-599A-4B66-B21A-0B9794873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79DED3D-202F-43B1-9FAF-C1DF52BD6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A2232F41-3459-46DC-808C-AD5040AE0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32730AFB-B954-4CFE-8AC0-CC260A6D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15DF-3D6F-4DF1-A115-B0C0BCD5C466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141BDFCB-0ED5-435C-87FA-2CF3E8F55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85E0427B-3DF9-478F-8471-EAD544277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8028-D35A-497F-8C34-81954B98FC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48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C408C79-60A5-410C-BA19-C6F205CA4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D3E4FB47-EEB5-4B66-8E23-6D678A30C9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9EEE20BB-8557-4BA0-A24E-30ED86232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6FA6528A-C8B7-426A-98FD-91205E852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15DF-3D6F-4DF1-A115-B0C0BCD5C466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1DFDEEE4-837D-4EAA-8736-CA4DFEFF4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79B35411-91A7-4D10-9694-8B73A7B36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8028-D35A-497F-8C34-81954B98FC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758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C3D40795-FA10-446F-BBA9-470B976DD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01D7DD3-AA9E-4824-8E39-E3914D577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B5B2565-98DF-4725-89B5-35344379B7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015DF-3D6F-4DF1-A115-B0C0BCD5C466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33E2DFC-AFA0-4302-AF27-FDB4A0FE94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5587724-2BA1-4248-97E2-9CCDF71D50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E8028-D35A-497F-8C34-81954B98FC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719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8" name="Rectangle 138">
            <a:extLst>
              <a:ext uri="{FF2B5EF4-FFF2-40B4-BE49-F238E27FC236}">
                <a16:creationId xmlns:a16="http://schemas.microsoft.com/office/drawing/2014/main" xmlns="" id="{47942995-B07F-4636-9A06-C6A104B260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tângulo 4"/>
          <p:cNvSpPr/>
          <p:nvPr/>
        </p:nvSpPr>
        <p:spPr>
          <a:xfrm>
            <a:off x="206061" y="51507"/>
            <a:ext cx="3543855" cy="7460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accent4">
                    <a:lumMod val="50000"/>
                  </a:schemeClr>
                </a:solidFill>
              </a:rPr>
              <a:t>JÚRI - CAPITAL</a:t>
            </a:r>
          </a:p>
          <a:p>
            <a:pPr algn="ctr"/>
            <a:r>
              <a:rPr lang="pt-BR" sz="2000" b="1" dirty="0">
                <a:solidFill>
                  <a:schemeClr val="accent4">
                    <a:lumMod val="50000"/>
                  </a:schemeClr>
                </a:solidFill>
              </a:rPr>
              <a:t>(I - II - III - IV - Juizados)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4039409" y="38632"/>
            <a:ext cx="4308526" cy="75890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accent4">
                    <a:lumMod val="50000"/>
                  </a:schemeClr>
                </a:solidFill>
              </a:rPr>
              <a:t>CAAV </a:t>
            </a:r>
          </a:p>
          <a:p>
            <a:pPr algn="ctr"/>
            <a:r>
              <a:rPr lang="pt-BR" sz="1400" b="1" dirty="0">
                <a:solidFill>
                  <a:schemeClr val="accent4">
                    <a:lumMod val="50000"/>
                  </a:schemeClr>
                </a:solidFill>
              </a:rPr>
              <a:t>Centro Especializado de Atenção e Apoio às Vítimas de Crimes e Atos Infracionais do TJRJ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8680105" y="51514"/>
            <a:ext cx="3438918" cy="77094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accent5">
                    <a:lumMod val="50000"/>
                  </a:schemeClr>
                </a:solidFill>
              </a:rPr>
              <a:t>EQUIPES TÉCNICAS </a:t>
            </a:r>
          </a:p>
          <a:p>
            <a:pPr algn="ctr"/>
            <a:r>
              <a:rPr lang="pt-BR" sz="2000" b="1" dirty="0">
                <a:solidFill>
                  <a:schemeClr val="accent5">
                    <a:lumMod val="50000"/>
                  </a:schemeClr>
                </a:solidFill>
              </a:rPr>
              <a:t>(I, II, III, IV, V, VI e VII </a:t>
            </a:r>
            <a:r>
              <a:rPr lang="pt-BR" sz="2000" b="1" dirty="0" err="1">
                <a:solidFill>
                  <a:schemeClr val="accent5">
                    <a:lumMod val="50000"/>
                  </a:schemeClr>
                </a:solidFill>
              </a:rPr>
              <a:t>JVDFMs</a:t>
            </a:r>
            <a:r>
              <a:rPr lang="pt-BR" sz="2000" b="1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</p:txBody>
      </p:sp>
      <p:cxnSp>
        <p:nvCxnSpPr>
          <p:cNvPr id="7" name="Conector reto 6"/>
          <p:cNvCxnSpPr/>
          <p:nvPr/>
        </p:nvCxnSpPr>
        <p:spPr>
          <a:xfrm flipH="1">
            <a:off x="3886369" y="128780"/>
            <a:ext cx="15671" cy="6719149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8528238" y="140775"/>
            <a:ext cx="12392" cy="6707154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Fluxograma: Decisão 12"/>
          <p:cNvSpPr/>
          <p:nvPr/>
        </p:nvSpPr>
        <p:spPr>
          <a:xfrm>
            <a:off x="5935221" y="1660445"/>
            <a:ext cx="2266379" cy="1324301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Vítima aceita </a:t>
            </a:r>
            <a:r>
              <a:rPr lang="pt-BR" dirty="0" err="1"/>
              <a:t>atend</a:t>
            </a:r>
            <a:r>
              <a:rPr lang="pt-BR" dirty="0"/>
              <a:t>. da Eq. Técn.?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4195832" y="997762"/>
            <a:ext cx="1712520" cy="7164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Realiza </a:t>
            </a:r>
            <a:r>
              <a:rPr lang="pt-BR" dirty="0" err="1"/>
              <a:t>atend</a:t>
            </a:r>
            <a:r>
              <a:rPr lang="pt-BR" dirty="0"/>
              <a:t>. e preenche Form. 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325153" y="1973560"/>
            <a:ext cx="1883550" cy="7271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Encaminha a vítima para o CAAV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9732572" y="1966142"/>
            <a:ext cx="2021983" cy="7039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Realiza o atendimento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4118558" y="2805742"/>
            <a:ext cx="1789794" cy="8003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Realiza contato /</a:t>
            </a:r>
            <a:r>
              <a:rPr lang="pt-BR" dirty="0" err="1"/>
              <a:t>atend</a:t>
            </a:r>
            <a:r>
              <a:rPr lang="pt-BR" dirty="0"/>
              <a:t>. e preenche Form.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1973638" y="997761"/>
            <a:ext cx="1593845" cy="734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Presencial (audiência ou balcão)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1994658" y="2887863"/>
            <a:ext cx="1580967" cy="6181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Remessa do processo</a:t>
            </a:r>
          </a:p>
        </p:txBody>
      </p:sp>
      <p:sp>
        <p:nvSpPr>
          <p:cNvPr id="41" name="Retângulo 40"/>
          <p:cNvSpPr/>
          <p:nvPr/>
        </p:nvSpPr>
        <p:spPr>
          <a:xfrm>
            <a:off x="147642" y="4256384"/>
            <a:ext cx="2021983" cy="7945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Registra no sistema DCP o resultado do atendimento</a:t>
            </a:r>
          </a:p>
        </p:txBody>
      </p:sp>
      <p:cxnSp>
        <p:nvCxnSpPr>
          <p:cNvPr id="38" name="Conector de seta reta 37"/>
          <p:cNvCxnSpPr>
            <a:stCxn id="32" idx="3"/>
            <a:endCxn id="14" idx="1"/>
          </p:cNvCxnSpPr>
          <p:nvPr/>
        </p:nvCxnSpPr>
        <p:spPr>
          <a:xfrm flipV="1">
            <a:off x="3567483" y="1355977"/>
            <a:ext cx="628349" cy="9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>
            <a:off x="3535970" y="3155110"/>
            <a:ext cx="602590" cy="89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angulado 48"/>
          <p:cNvCxnSpPr>
            <a:stCxn id="14" idx="3"/>
            <a:endCxn id="13" idx="0"/>
          </p:cNvCxnSpPr>
          <p:nvPr/>
        </p:nvCxnSpPr>
        <p:spPr>
          <a:xfrm>
            <a:off x="5908352" y="1355977"/>
            <a:ext cx="1160059" cy="30446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ector angulado 50"/>
          <p:cNvCxnSpPr>
            <a:stCxn id="31" idx="0"/>
            <a:endCxn id="13" idx="1"/>
          </p:cNvCxnSpPr>
          <p:nvPr/>
        </p:nvCxnSpPr>
        <p:spPr>
          <a:xfrm rot="5400000" flipH="1" flipV="1">
            <a:off x="5232765" y="2103286"/>
            <a:ext cx="483146" cy="92176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ector de seta reta 52"/>
          <p:cNvCxnSpPr>
            <a:stCxn id="13" idx="3"/>
            <a:endCxn id="28" idx="1"/>
          </p:cNvCxnSpPr>
          <p:nvPr/>
        </p:nvCxnSpPr>
        <p:spPr>
          <a:xfrm flipV="1">
            <a:off x="8201600" y="2318111"/>
            <a:ext cx="1530972" cy="4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o explicativo em setas cruzadas 53"/>
          <p:cNvSpPr/>
          <p:nvPr/>
        </p:nvSpPr>
        <p:spPr>
          <a:xfrm>
            <a:off x="2804111" y="4487535"/>
            <a:ext cx="491341" cy="357277"/>
          </a:xfrm>
          <a:prstGeom prst="quadArrow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CaixaDeTexto 54"/>
          <p:cNvSpPr txBox="1"/>
          <p:nvPr/>
        </p:nvSpPr>
        <p:spPr>
          <a:xfrm>
            <a:off x="8001977" y="2365808"/>
            <a:ext cx="579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Sim</a:t>
            </a:r>
          </a:p>
        </p:txBody>
      </p:sp>
      <p:cxnSp>
        <p:nvCxnSpPr>
          <p:cNvPr id="57" name="Conector de seta reta 56"/>
          <p:cNvCxnSpPr>
            <a:stCxn id="54" idx="1"/>
            <a:endCxn id="41" idx="3"/>
          </p:cNvCxnSpPr>
          <p:nvPr/>
        </p:nvCxnSpPr>
        <p:spPr>
          <a:xfrm flipH="1" flipV="1">
            <a:off x="2169625" y="4653672"/>
            <a:ext cx="634486" cy="125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Fluxograma: Decisão 66"/>
          <p:cNvSpPr/>
          <p:nvPr/>
        </p:nvSpPr>
        <p:spPr>
          <a:xfrm>
            <a:off x="9428833" y="3397684"/>
            <a:ext cx="2644694" cy="1168691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Vítima deseja prosseguir?</a:t>
            </a:r>
          </a:p>
        </p:txBody>
      </p:sp>
      <p:sp>
        <p:nvSpPr>
          <p:cNvPr id="69" name="Retângulo 68"/>
          <p:cNvSpPr/>
          <p:nvPr/>
        </p:nvSpPr>
        <p:spPr>
          <a:xfrm>
            <a:off x="9779600" y="5047935"/>
            <a:ext cx="1949197" cy="9953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Encaminha para a Rede Assistencial e informa ao JÚRI</a:t>
            </a:r>
          </a:p>
        </p:txBody>
      </p:sp>
      <p:cxnSp>
        <p:nvCxnSpPr>
          <p:cNvPr id="61" name="Conector de seta reta 60"/>
          <p:cNvCxnSpPr>
            <a:stCxn id="28" idx="2"/>
            <a:endCxn id="67" idx="0"/>
          </p:cNvCxnSpPr>
          <p:nvPr/>
        </p:nvCxnSpPr>
        <p:spPr>
          <a:xfrm>
            <a:off x="10743564" y="2670080"/>
            <a:ext cx="7616" cy="7276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ector de seta reta 62"/>
          <p:cNvCxnSpPr>
            <a:stCxn id="67" idx="2"/>
            <a:endCxn id="69" idx="0"/>
          </p:cNvCxnSpPr>
          <p:nvPr/>
        </p:nvCxnSpPr>
        <p:spPr>
          <a:xfrm>
            <a:off x="10751180" y="4566375"/>
            <a:ext cx="3019" cy="481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CaixaDeTexto 74"/>
          <p:cNvSpPr txBox="1"/>
          <p:nvPr/>
        </p:nvSpPr>
        <p:spPr>
          <a:xfrm>
            <a:off x="10768969" y="4485837"/>
            <a:ext cx="579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Sim</a:t>
            </a:r>
          </a:p>
        </p:txBody>
      </p:sp>
      <p:cxnSp>
        <p:nvCxnSpPr>
          <p:cNvPr id="66" name="Conector angulado 65"/>
          <p:cNvCxnSpPr>
            <a:stCxn id="13" idx="2"/>
            <a:endCxn id="54" idx="0"/>
          </p:cNvCxnSpPr>
          <p:nvPr/>
        </p:nvCxnSpPr>
        <p:spPr>
          <a:xfrm rot="5400000">
            <a:off x="4307703" y="1726826"/>
            <a:ext cx="1502789" cy="4018629"/>
          </a:xfrm>
          <a:prstGeom prst="bentConnector3">
            <a:avLst>
              <a:gd name="adj1" fmla="val 8085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CaixaDeTexto 78"/>
          <p:cNvSpPr txBox="1"/>
          <p:nvPr/>
        </p:nvSpPr>
        <p:spPr>
          <a:xfrm>
            <a:off x="7139893" y="3473138"/>
            <a:ext cx="579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Não</a:t>
            </a:r>
          </a:p>
        </p:txBody>
      </p:sp>
      <p:sp>
        <p:nvSpPr>
          <p:cNvPr id="70" name="Pergaminho vertical 69"/>
          <p:cNvSpPr/>
          <p:nvPr/>
        </p:nvSpPr>
        <p:spPr>
          <a:xfrm>
            <a:off x="5783655" y="1462447"/>
            <a:ext cx="427800" cy="440544"/>
          </a:xfrm>
          <a:prstGeom prst="verticalScroll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/>
              <a:t>F</a:t>
            </a:r>
          </a:p>
        </p:txBody>
      </p:sp>
      <p:cxnSp>
        <p:nvCxnSpPr>
          <p:cNvPr id="72" name="Conector angulado 71"/>
          <p:cNvCxnSpPr>
            <a:stCxn id="67" idx="1"/>
            <a:endCxn id="54" idx="3"/>
          </p:cNvCxnSpPr>
          <p:nvPr/>
        </p:nvCxnSpPr>
        <p:spPr>
          <a:xfrm rot="10800000" flipV="1">
            <a:off x="3295453" y="3982030"/>
            <a:ext cx="6133381" cy="684144"/>
          </a:xfrm>
          <a:prstGeom prst="bentConnector3">
            <a:avLst>
              <a:gd name="adj1" fmla="val 800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CaixaDeTexto 83"/>
          <p:cNvSpPr txBox="1"/>
          <p:nvPr/>
        </p:nvSpPr>
        <p:spPr>
          <a:xfrm>
            <a:off x="8971671" y="3977797"/>
            <a:ext cx="579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Não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0661" y="2700997"/>
            <a:ext cx="447291" cy="331861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</p:pic>
      <p:pic>
        <p:nvPicPr>
          <p:cNvPr id="48" name="Imagem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2135" y="1565287"/>
            <a:ext cx="458683" cy="340313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</p:pic>
      <p:pic>
        <p:nvPicPr>
          <p:cNvPr id="58" name="Imagem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3618" y="3362393"/>
            <a:ext cx="491309" cy="364519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</p:pic>
      <p:sp>
        <p:nvSpPr>
          <p:cNvPr id="68" name="Pergaminho vertical 67"/>
          <p:cNvSpPr/>
          <p:nvPr/>
        </p:nvSpPr>
        <p:spPr>
          <a:xfrm>
            <a:off x="5743733" y="3311564"/>
            <a:ext cx="427800" cy="440544"/>
          </a:xfrm>
          <a:prstGeom prst="verticalScroll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/>
              <a:t>F</a:t>
            </a:r>
          </a:p>
        </p:txBody>
      </p:sp>
      <p:pic>
        <p:nvPicPr>
          <p:cNvPr id="71" name="Imagem 7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1877" y="3781997"/>
            <a:ext cx="460236" cy="341465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</p:pic>
      <p:cxnSp>
        <p:nvCxnSpPr>
          <p:cNvPr id="85" name="Conector angulado 84"/>
          <p:cNvCxnSpPr>
            <a:stCxn id="69" idx="1"/>
            <a:endCxn id="54" idx="2"/>
          </p:cNvCxnSpPr>
          <p:nvPr/>
        </p:nvCxnSpPr>
        <p:spPr>
          <a:xfrm rot="10800000">
            <a:off x="3049782" y="4844813"/>
            <a:ext cx="6729818" cy="70080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8" name="Imagem 8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0681" y="5824061"/>
            <a:ext cx="443960" cy="329389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</p:pic>
      <p:pic>
        <p:nvPicPr>
          <p:cNvPr id="99" name="Imagem 9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2671" y="4882618"/>
            <a:ext cx="503216" cy="507750"/>
          </a:xfrm>
          <a:prstGeom prst="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</p:pic>
      <p:pic>
        <p:nvPicPr>
          <p:cNvPr id="108" name="Imagem 10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6931" y="4319205"/>
            <a:ext cx="392028" cy="290859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</p:pic>
      <p:sp>
        <p:nvSpPr>
          <p:cNvPr id="119" name="Text Placeholder 5">
            <a:extLst>
              <a:ext uri="{FF2B5EF4-FFF2-40B4-BE49-F238E27FC236}">
                <a16:creationId xmlns:a16="http://schemas.microsoft.com/office/drawing/2014/main" xmlns="" id="{7F4DDECE-FCBE-43B2-A170-0A2EC9BD979E}"/>
              </a:ext>
            </a:extLst>
          </p:cNvPr>
          <p:cNvSpPr txBox="1">
            <a:spLocks/>
          </p:cNvSpPr>
          <p:nvPr/>
        </p:nvSpPr>
        <p:spPr>
          <a:xfrm>
            <a:off x="4543743" y="5825047"/>
            <a:ext cx="3581560" cy="30917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sz="1350" dirty="0">
                <a:solidFill>
                  <a:srgbClr val="000000"/>
                </a:solidFill>
                <a:latin typeface="Calibri" panose="020F0502020204030204"/>
              </a:rPr>
              <a:t>Preenchimento obrigatório do Formulário </a:t>
            </a:r>
            <a:r>
              <a:rPr lang="pt-BR" sz="1350" dirty="0" smtClean="0">
                <a:solidFill>
                  <a:srgbClr val="000000"/>
                </a:solidFill>
                <a:latin typeface="Calibri" panose="020F0502020204030204"/>
              </a:rPr>
              <a:t>CAAV e FONAR.</a:t>
            </a:r>
            <a:endParaRPr kumimoji="0" lang="pt-BR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Pergaminho vertical 119"/>
          <p:cNvSpPr/>
          <p:nvPr/>
        </p:nvSpPr>
        <p:spPr>
          <a:xfrm>
            <a:off x="4221587" y="5797154"/>
            <a:ext cx="345246" cy="384135"/>
          </a:xfrm>
          <a:prstGeom prst="verticalScroll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/>
              <a:t>F</a:t>
            </a:r>
          </a:p>
        </p:txBody>
      </p:sp>
      <p:pic>
        <p:nvPicPr>
          <p:cNvPr id="121" name="Imagem 1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1640" y="6442312"/>
            <a:ext cx="392028" cy="290859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</p:pic>
      <p:sp>
        <p:nvSpPr>
          <p:cNvPr id="122" name="Text Placeholder 5">
            <a:extLst>
              <a:ext uri="{FF2B5EF4-FFF2-40B4-BE49-F238E27FC236}">
                <a16:creationId xmlns:a16="http://schemas.microsoft.com/office/drawing/2014/main" xmlns="" id="{7F4DDECE-FCBE-43B2-A170-0A2EC9BD979E}"/>
              </a:ext>
            </a:extLst>
          </p:cNvPr>
          <p:cNvSpPr txBox="1">
            <a:spLocks/>
          </p:cNvSpPr>
          <p:nvPr/>
        </p:nvSpPr>
        <p:spPr>
          <a:xfrm>
            <a:off x="4558267" y="6323908"/>
            <a:ext cx="4087655" cy="48538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sz="1350" dirty="0">
                <a:solidFill>
                  <a:srgbClr val="000000"/>
                </a:solidFill>
                <a:latin typeface="Calibri" panose="020F0502020204030204"/>
              </a:rPr>
              <a:t>Informa ao Júri, via e-mail, o resultado do atendimento/contato (seja positivo ou não)</a:t>
            </a:r>
            <a:endParaRPr kumimoji="0" lang="pt-BR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6" name="Imagem 1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47" y="6075147"/>
            <a:ext cx="392028" cy="290859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</p:pic>
      <p:sp>
        <p:nvSpPr>
          <p:cNvPr id="127" name="Text Placeholder 5">
            <a:extLst>
              <a:ext uri="{FF2B5EF4-FFF2-40B4-BE49-F238E27FC236}">
                <a16:creationId xmlns:a16="http://schemas.microsoft.com/office/drawing/2014/main" xmlns="" id="{7F4DDECE-FCBE-43B2-A170-0A2EC9BD979E}"/>
              </a:ext>
            </a:extLst>
          </p:cNvPr>
          <p:cNvSpPr txBox="1">
            <a:spLocks/>
          </p:cNvSpPr>
          <p:nvPr/>
        </p:nvSpPr>
        <p:spPr>
          <a:xfrm>
            <a:off x="440107" y="6082041"/>
            <a:ext cx="3536782" cy="30917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sz="1350" dirty="0">
                <a:solidFill>
                  <a:srgbClr val="000000"/>
                </a:solidFill>
                <a:latin typeface="Calibri" panose="020F0502020204030204"/>
              </a:rPr>
              <a:t>Encaminha a demanda para o CAAV, via e-mail.</a:t>
            </a:r>
            <a:endParaRPr kumimoji="0" lang="pt-BR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8" name="Imagem 1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57" y="6417563"/>
            <a:ext cx="382710" cy="386158"/>
          </a:xfrm>
          <a:prstGeom prst="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</p:pic>
      <p:sp>
        <p:nvSpPr>
          <p:cNvPr id="129" name="Text Placeholder 5">
            <a:extLst>
              <a:ext uri="{FF2B5EF4-FFF2-40B4-BE49-F238E27FC236}">
                <a16:creationId xmlns:a16="http://schemas.microsoft.com/office/drawing/2014/main" xmlns="" id="{7F4DDECE-FCBE-43B2-A170-0A2EC9BD979E}"/>
              </a:ext>
            </a:extLst>
          </p:cNvPr>
          <p:cNvSpPr txBox="1">
            <a:spLocks/>
          </p:cNvSpPr>
          <p:nvPr/>
        </p:nvSpPr>
        <p:spPr>
          <a:xfrm>
            <a:off x="437034" y="6440953"/>
            <a:ext cx="3536782" cy="30917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sz="1350" dirty="0">
                <a:solidFill>
                  <a:srgbClr val="000000"/>
                </a:solidFill>
                <a:latin typeface="Calibri" panose="020F0502020204030204"/>
              </a:rPr>
              <a:t>Registra o resultado final no sistema DCP.</a:t>
            </a:r>
            <a:endParaRPr kumimoji="0" lang="pt-BR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Fluxograma: Conector 58"/>
          <p:cNvSpPr/>
          <p:nvPr/>
        </p:nvSpPr>
        <p:spPr>
          <a:xfrm>
            <a:off x="297682" y="1015226"/>
            <a:ext cx="735208" cy="693037"/>
          </a:xfrm>
          <a:prstGeom prst="flowChartConnec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000" b="1" dirty="0"/>
              <a:t>INÍCIO</a:t>
            </a:r>
          </a:p>
        </p:txBody>
      </p:sp>
      <p:sp>
        <p:nvSpPr>
          <p:cNvPr id="65" name="Fluxograma: Conector 64"/>
          <p:cNvSpPr/>
          <p:nvPr/>
        </p:nvSpPr>
        <p:spPr>
          <a:xfrm>
            <a:off x="830006" y="5392805"/>
            <a:ext cx="681601" cy="678948"/>
          </a:xfrm>
          <a:prstGeom prst="flowChartConnec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b="1" dirty="0"/>
              <a:t>FIM</a:t>
            </a:r>
          </a:p>
        </p:txBody>
      </p:sp>
      <p:cxnSp>
        <p:nvCxnSpPr>
          <p:cNvPr id="18" name="Conector de seta reta 17"/>
          <p:cNvCxnSpPr>
            <a:stCxn id="41" idx="2"/>
          </p:cNvCxnSpPr>
          <p:nvPr/>
        </p:nvCxnSpPr>
        <p:spPr>
          <a:xfrm flipH="1">
            <a:off x="1158633" y="5050959"/>
            <a:ext cx="1" cy="3382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angulado 28"/>
          <p:cNvCxnSpPr/>
          <p:nvPr/>
        </p:nvCxnSpPr>
        <p:spPr>
          <a:xfrm rot="10800000" flipH="1" flipV="1">
            <a:off x="310560" y="1361745"/>
            <a:ext cx="27827" cy="972166"/>
          </a:xfrm>
          <a:prstGeom prst="bentConnector4">
            <a:avLst>
              <a:gd name="adj1" fmla="val -543814"/>
              <a:gd name="adj2" fmla="val 99616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0" name="Imagem 7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9214" y="6401512"/>
            <a:ext cx="392028" cy="290859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</p:pic>
      <p:sp>
        <p:nvSpPr>
          <p:cNvPr id="81" name="Text Placeholder 5">
            <a:extLst>
              <a:ext uri="{FF2B5EF4-FFF2-40B4-BE49-F238E27FC236}">
                <a16:creationId xmlns:a16="http://schemas.microsoft.com/office/drawing/2014/main" xmlns="" id="{7F4DDECE-FCBE-43B2-A170-0A2EC9BD979E}"/>
              </a:ext>
            </a:extLst>
          </p:cNvPr>
          <p:cNvSpPr txBox="1">
            <a:spLocks/>
          </p:cNvSpPr>
          <p:nvPr/>
        </p:nvSpPr>
        <p:spPr>
          <a:xfrm>
            <a:off x="9042962" y="6321745"/>
            <a:ext cx="3076061" cy="48538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sz="1350" dirty="0">
                <a:solidFill>
                  <a:srgbClr val="000000"/>
                </a:solidFill>
                <a:latin typeface="Calibri" panose="020F0502020204030204"/>
              </a:rPr>
              <a:t>Informa ao Júri, via e-mail, o resultado do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sz="1350" dirty="0">
                <a:solidFill>
                  <a:srgbClr val="000000"/>
                </a:solidFill>
                <a:latin typeface="Calibri" panose="020F0502020204030204"/>
              </a:rPr>
              <a:t> atendimento</a:t>
            </a:r>
            <a:endParaRPr kumimoji="0" lang="pt-BR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Texto explicativo em setas cruzadas 82"/>
          <p:cNvSpPr/>
          <p:nvPr/>
        </p:nvSpPr>
        <p:spPr>
          <a:xfrm>
            <a:off x="2528249" y="2155577"/>
            <a:ext cx="491341" cy="357277"/>
          </a:xfrm>
          <a:prstGeom prst="quadArrow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6" name="Conector de seta reta 45"/>
          <p:cNvCxnSpPr>
            <a:endCxn id="83" idx="1"/>
          </p:cNvCxnSpPr>
          <p:nvPr/>
        </p:nvCxnSpPr>
        <p:spPr>
          <a:xfrm>
            <a:off x="2201611" y="2323401"/>
            <a:ext cx="326638" cy="10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>
            <a:cxnSpLocks/>
            <a:stCxn id="83" idx="0"/>
            <a:endCxn id="32" idx="2"/>
          </p:cNvCxnSpPr>
          <p:nvPr/>
        </p:nvCxnSpPr>
        <p:spPr>
          <a:xfrm flipH="1" flipV="1">
            <a:off x="2770561" y="1732353"/>
            <a:ext cx="3359" cy="423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Conector de Seta Reta 3">
            <a:extLst>
              <a:ext uri="{FF2B5EF4-FFF2-40B4-BE49-F238E27FC236}">
                <a16:creationId xmlns:a16="http://schemas.microsoft.com/office/drawing/2014/main" xmlns="" id="{2B082C9E-057F-40EE-AB59-7CD3D5D949D7}"/>
              </a:ext>
            </a:extLst>
          </p:cNvPr>
          <p:cNvCxnSpPr>
            <a:cxnSpLocks/>
            <a:stCxn id="83" idx="2"/>
            <a:endCxn id="33" idx="0"/>
          </p:cNvCxnSpPr>
          <p:nvPr/>
        </p:nvCxnSpPr>
        <p:spPr>
          <a:xfrm>
            <a:off x="2773920" y="2512854"/>
            <a:ext cx="11222" cy="3750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Pergaminho vertical 61"/>
          <p:cNvSpPr/>
          <p:nvPr/>
        </p:nvSpPr>
        <p:spPr>
          <a:xfrm>
            <a:off x="11455408" y="2454240"/>
            <a:ext cx="345246" cy="384135"/>
          </a:xfrm>
          <a:prstGeom prst="verticalScroll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/>
              <a:t>F</a:t>
            </a:r>
          </a:p>
        </p:txBody>
      </p:sp>
      <p:sp>
        <p:nvSpPr>
          <p:cNvPr id="64" name="Text Placeholder 5">
            <a:extLst>
              <a:ext uri="{FF2B5EF4-FFF2-40B4-BE49-F238E27FC236}">
                <a16:creationId xmlns:a16="http://schemas.microsoft.com/office/drawing/2014/main" xmlns="" id="{7F4DDECE-FCBE-43B2-A170-0A2EC9BD979E}"/>
              </a:ext>
            </a:extLst>
          </p:cNvPr>
          <p:cNvSpPr txBox="1">
            <a:spLocks/>
          </p:cNvSpPr>
          <p:nvPr/>
        </p:nvSpPr>
        <p:spPr>
          <a:xfrm>
            <a:off x="9029391" y="976371"/>
            <a:ext cx="2935082" cy="30917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sz="1350" dirty="0">
                <a:solidFill>
                  <a:srgbClr val="000000"/>
                </a:solidFill>
                <a:latin typeface="Calibri" panose="020F0502020204030204"/>
              </a:rPr>
              <a:t>Preenchimento obrigatório </a:t>
            </a:r>
            <a:r>
              <a:rPr lang="pt-BR" sz="1350" dirty="0" smtClean="0">
                <a:solidFill>
                  <a:srgbClr val="000000"/>
                </a:solidFill>
                <a:latin typeface="Calibri" panose="020F0502020204030204"/>
              </a:rPr>
              <a:t>do FONAR</a:t>
            </a:r>
            <a:endParaRPr kumimoji="0" lang="pt-BR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Pergaminho vertical 72"/>
          <p:cNvSpPr/>
          <p:nvPr/>
        </p:nvSpPr>
        <p:spPr>
          <a:xfrm>
            <a:off x="8707235" y="948478"/>
            <a:ext cx="345246" cy="384135"/>
          </a:xfrm>
          <a:prstGeom prst="verticalScroll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/>
              <a:t>F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182</Words>
  <Application>Microsoft Office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PROJETOS   TRIBUNAL DO ESTADO DO RIO DE JANEIRO   VIOLÊNCIA CONTRA A MULHER.</dc:title>
  <dc:creator>Renata Maria Nascimento da Gama</dc:creator>
  <cp:lastModifiedBy>User</cp:lastModifiedBy>
  <cp:revision>107</cp:revision>
  <cp:lastPrinted>2021-07-20T15:01:49Z</cp:lastPrinted>
  <dcterms:created xsi:type="dcterms:W3CDTF">2021-07-14T14:05:25Z</dcterms:created>
  <dcterms:modified xsi:type="dcterms:W3CDTF">2023-07-10T19:51:29Z</dcterms:modified>
</cp:coreProperties>
</file>