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2" r:id="rId9"/>
    <p:sldId id="269" r:id="rId10"/>
    <p:sldId id="264" r:id="rId11"/>
    <p:sldId id="265" r:id="rId12"/>
    <p:sldId id="266" r:id="rId13"/>
    <p:sldId id="267" r:id="rId14"/>
    <p:sldId id="268"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ormorant Garamond" panose="020B0604020202020204" charset="0"/>
      <p:regular r:id="rId21"/>
    </p:embeddedFont>
    <p:embeddedFont>
      <p:font typeface="Cormorant Garamond Bold" panose="020B0604020202020204" charset="0"/>
      <p:regular r:id="rId22"/>
    </p:embeddedFont>
    <p:embeddedFont>
      <p:font typeface="Open Sans Bold" panose="020B0604020202020204" charset="0"/>
      <p:regular r:id="rId23"/>
    </p:embeddedFont>
    <p:embeddedFont>
      <p:font typeface="Overpass Light" panose="020B0604020202020204" charset="0"/>
      <p:regular r:id="rId24"/>
    </p:embeddedFont>
    <p:embeddedFont>
      <p:font typeface="Overpass Light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6" d="100"/>
          <a:sy n="36" d="100"/>
        </p:scale>
        <p:origin x="9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outmarketing.com.br/5-ps-do-market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2516992" y="-1622558"/>
            <a:ext cx="13200878" cy="11909558"/>
          </a:xfrm>
          <a:custGeom>
            <a:avLst/>
            <a:gdLst/>
            <a:ahLst/>
            <a:cxnLst/>
            <a:rect l="l" t="t" r="r" b="b"/>
            <a:pathLst>
              <a:path w="13200878" h="11909558">
                <a:moveTo>
                  <a:pt x="0" y="0"/>
                </a:moveTo>
                <a:lnTo>
                  <a:pt x="13200878" y="0"/>
                </a:lnTo>
                <a:lnTo>
                  <a:pt x="13200878" y="11909558"/>
                </a:lnTo>
                <a:lnTo>
                  <a:pt x="0" y="11909558"/>
                </a:lnTo>
                <a:lnTo>
                  <a:pt x="0" y="0"/>
                </a:lnTo>
                <a:close/>
              </a:path>
            </a:pathLst>
          </a:custGeom>
          <a:blipFill>
            <a:blip r:embed="rId2"/>
            <a:stretch>
              <a:fillRect l="-15732" t="-28157" r="-11676" b="-13066"/>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524238" y="1400651"/>
            <a:ext cx="7000208" cy="2861943"/>
          </a:xfrm>
          <a:prstGeom prst="rect">
            <a:avLst/>
          </a:prstGeom>
        </p:spPr>
        <p:txBody>
          <a:bodyPr lIns="0" tIns="0" rIns="0" bIns="0" rtlCol="0" anchor="t">
            <a:spAutoFit/>
          </a:bodyPr>
          <a:lstStyle/>
          <a:p>
            <a:pPr algn="l">
              <a:lnSpc>
                <a:spcPts val="11109"/>
              </a:lnSpc>
            </a:pPr>
            <a:r>
              <a:rPr lang="en-US" sz="10099" b="1">
                <a:solidFill>
                  <a:srgbClr val="1A1B18"/>
                </a:solidFill>
                <a:latin typeface="Cormorant Garamond Bold"/>
                <a:ea typeface="Cormorant Garamond Bold"/>
                <a:cs typeface="Cormorant Garamond Bold"/>
                <a:sym typeface="Cormorant Garamond Bold"/>
              </a:rPr>
              <a:t>Realizações necessárias:</a:t>
            </a:r>
          </a:p>
        </p:txBody>
      </p:sp>
      <p:grpSp>
        <p:nvGrpSpPr>
          <p:cNvPr id="3" name="Group 3"/>
          <p:cNvGrpSpPr/>
          <p:nvPr/>
        </p:nvGrpSpPr>
        <p:grpSpPr>
          <a:xfrm>
            <a:off x="1524238" y="5483391"/>
            <a:ext cx="7000208" cy="3234572"/>
            <a:chOff x="0" y="0"/>
            <a:chExt cx="9333611" cy="4312763"/>
          </a:xfrm>
        </p:grpSpPr>
        <p:sp>
          <p:nvSpPr>
            <p:cNvPr id="4" name="AutoShape 4"/>
            <p:cNvSpPr/>
            <p:nvPr/>
          </p:nvSpPr>
          <p:spPr>
            <a:xfrm>
              <a:off x="0" y="0"/>
              <a:ext cx="9333611" cy="41327"/>
            </a:xfrm>
            <a:prstGeom prst="rect">
              <a:avLst/>
            </a:prstGeom>
            <a:solidFill>
              <a:srgbClr val="CDA63C"/>
            </a:solidFill>
          </p:spPr>
        </p:sp>
        <p:sp>
          <p:nvSpPr>
            <p:cNvPr id="5" name="AutoShape 5"/>
            <p:cNvSpPr/>
            <p:nvPr/>
          </p:nvSpPr>
          <p:spPr>
            <a:xfrm>
              <a:off x="0" y="1143000"/>
              <a:ext cx="9333611" cy="41327"/>
            </a:xfrm>
            <a:prstGeom prst="rect">
              <a:avLst/>
            </a:prstGeom>
            <a:solidFill>
              <a:srgbClr val="CDA63C"/>
            </a:solidFill>
          </p:spPr>
        </p:sp>
        <p:sp>
          <p:nvSpPr>
            <p:cNvPr id="6" name="Freeform 6"/>
            <p:cNvSpPr/>
            <p:nvPr/>
          </p:nvSpPr>
          <p:spPr>
            <a:xfrm>
              <a:off x="0" y="462326"/>
              <a:ext cx="230038" cy="259674"/>
            </a:xfrm>
            <a:custGeom>
              <a:avLst/>
              <a:gdLst/>
              <a:ahLst/>
              <a:cxnLst/>
              <a:rect l="l" t="t" r="r" b="b"/>
              <a:pathLst>
                <a:path w="230038" h="259674">
                  <a:moveTo>
                    <a:pt x="0" y="0"/>
                  </a:moveTo>
                  <a:lnTo>
                    <a:pt x="230038" y="0"/>
                  </a:lnTo>
                  <a:lnTo>
                    <a:pt x="230038" y="259675"/>
                  </a:lnTo>
                  <a:lnTo>
                    <a:pt x="0" y="2596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607923" y="243969"/>
              <a:ext cx="8725689" cy="575310"/>
            </a:xfrm>
            <a:prstGeom prst="rect">
              <a:avLst/>
            </a:prstGeom>
          </p:spPr>
          <p:txBody>
            <a:bodyPr lIns="0" tIns="0" rIns="0" bIns="0" rtlCol="0" anchor="t">
              <a:spAutoFit/>
            </a:bodyPr>
            <a:lstStyle/>
            <a:p>
              <a:pPr algn="l">
                <a:lnSpc>
                  <a:spcPts val="3120"/>
                </a:lnSpc>
              </a:pPr>
              <a:r>
                <a:rPr lang="en-US" sz="2400" spc="-36">
                  <a:solidFill>
                    <a:srgbClr val="1A1B18"/>
                  </a:solidFill>
                  <a:latin typeface="Overpass Light Bold"/>
                  <a:ea typeface="Overpass Light Bold"/>
                  <a:cs typeface="Overpass Light Bold"/>
                  <a:sym typeface="Overpass Light Bold"/>
                </a:rPr>
                <a:t>CONFECÇÃO DE CARTILHAS EDUCATIVAS</a:t>
              </a:r>
            </a:p>
          </p:txBody>
        </p:sp>
        <p:sp>
          <p:nvSpPr>
            <p:cNvPr id="8" name="TextBox 8"/>
            <p:cNvSpPr txBox="1"/>
            <p:nvPr/>
          </p:nvSpPr>
          <p:spPr>
            <a:xfrm>
              <a:off x="0" y="1812133"/>
              <a:ext cx="9333611" cy="2500630"/>
            </a:xfrm>
            <a:prstGeom prst="rect">
              <a:avLst/>
            </a:prstGeom>
          </p:spPr>
          <p:txBody>
            <a:bodyPr lIns="0" tIns="0" rIns="0" bIns="0" rtlCol="0" anchor="t">
              <a:spAutoFit/>
            </a:bodyPr>
            <a:lstStyle/>
            <a:p>
              <a:pPr algn="l">
                <a:lnSpc>
                  <a:spcPts val="2940"/>
                </a:lnSpc>
              </a:pPr>
              <a:r>
                <a:rPr lang="en-US" sz="2100">
                  <a:solidFill>
                    <a:srgbClr val="1A1B18"/>
                  </a:solidFill>
                  <a:latin typeface="Overpass Light"/>
                  <a:ea typeface="Overpass Light"/>
                  <a:cs typeface="Overpass Light"/>
                  <a:sym typeface="Overpass Light"/>
                </a:rPr>
                <a:t>A cartilha é um material de consulta de grande relevância, por permitir ampla disseminação de conteúdos referentes a deter- minado tema, compilados a partir da realização de uma pesquisa, projeto ou prática de Extensão e para obter maior alcance, deve conter linguagem simples. </a:t>
              </a:r>
            </a:p>
          </p:txBody>
        </p:sp>
      </p:grpSp>
      <p:grpSp>
        <p:nvGrpSpPr>
          <p:cNvPr id="9" name="Group 9"/>
          <p:cNvGrpSpPr/>
          <p:nvPr/>
        </p:nvGrpSpPr>
        <p:grpSpPr>
          <a:xfrm>
            <a:off x="11100265" y="5483391"/>
            <a:ext cx="5885303" cy="3747027"/>
            <a:chOff x="0" y="0"/>
            <a:chExt cx="7847071" cy="4996036"/>
          </a:xfrm>
        </p:grpSpPr>
        <p:sp>
          <p:nvSpPr>
            <p:cNvPr id="10" name="TextBox 10"/>
            <p:cNvSpPr txBox="1"/>
            <p:nvPr/>
          </p:nvSpPr>
          <p:spPr>
            <a:xfrm>
              <a:off x="0" y="2000005"/>
              <a:ext cx="7847071" cy="2996032"/>
            </a:xfrm>
            <a:prstGeom prst="rect">
              <a:avLst/>
            </a:prstGeom>
          </p:spPr>
          <p:txBody>
            <a:bodyPr lIns="0" tIns="0" rIns="0" bIns="0" rtlCol="0" anchor="t">
              <a:spAutoFit/>
            </a:bodyPr>
            <a:lstStyle/>
            <a:p>
              <a:pPr algn="l">
                <a:lnSpc>
                  <a:spcPts val="2935"/>
                </a:lnSpc>
              </a:pPr>
              <a:r>
                <a:rPr lang="en-US" sz="2096">
                  <a:solidFill>
                    <a:srgbClr val="1A1B18"/>
                  </a:solidFill>
                  <a:latin typeface="Overpass Light"/>
                  <a:ea typeface="Overpass Light"/>
                  <a:cs typeface="Overpass Light"/>
                  <a:sym typeface="Overpass Light"/>
                </a:rPr>
                <a:t>A clareza sobre quem é seu permite uma segmentação  mais precisa. Isso significa que  podemos personalizar ainda mais as </a:t>
              </a:r>
              <a:r>
                <a:rPr lang="en-US" sz="2096" u="sng">
                  <a:solidFill>
                    <a:srgbClr val="1A1B18"/>
                  </a:solidFill>
                  <a:latin typeface="Overpass Light"/>
                  <a:ea typeface="Overpass Light"/>
                  <a:cs typeface="Overpass Light"/>
                  <a:sym typeface="Overpass Light"/>
                  <a:hlinkClick r:id="rId4" tooltip="https://outmarketing.com.br/5-ps-do-marketing/"/>
                </a:rPr>
                <a:t>estratégias</a:t>
              </a:r>
              <a:r>
                <a:rPr lang="en-US" sz="2096">
                  <a:solidFill>
                    <a:srgbClr val="1A1B18"/>
                  </a:solidFill>
                  <a:latin typeface="Overpass Light"/>
                  <a:ea typeface="Overpass Light"/>
                  <a:cs typeface="Overpass Light"/>
                  <a:sym typeface="Overpass Light"/>
                </a:rPr>
                <a:t> para diferentes subgrupos dentro do seu público-alvo, atendendo aos  objetivos específicos de forma ainda mais eficiente.</a:t>
              </a:r>
            </a:p>
          </p:txBody>
        </p:sp>
        <p:sp>
          <p:nvSpPr>
            <p:cNvPr id="11" name="AutoShape 11"/>
            <p:cNvSpPr/>
            <p:nvPr/>
          </p:nvSpPr>
          <p:spPr>
            <a:xfrm>
              <a:off x="0" y="0"/>
              <a:ext cx="7847071" cy="45398"/>
            </a:xfrm>
            <a:prstGeom prst="rect">
              <a:avLst/>
            </a:prstGeom>
            <a:solidFill>
              <a:srgbClr val="CDA63C"/>
            </a:solidFill>
          </p:spPr>
        </p:sp>
        <p:sp>
          <p:nvSpPr>
            <p:cNvPr id="12" name="AutoShape 12"/>
            <p:cNvSpPr/>
            <p:nvPr/>
          </p:nvSpPr>
          <p:spPr>
            <a:xfrm>
              <a:off x="0" y="1255582"/>
              <a:ext cx="7847071" cy="45398"/>
            </a:xfrm>
            <a:prstGeom prst="rect">
              <a:avLst/>
            </a:prstGeom>
            <a:solidFill>
              <a:srgbClr val="CDA63C"/>
            </a:solidFill>
          </p:spPr>
        </p:sp>
        <p:sp>
          <p:nvSpPr>
            <p:cNvPr id="13" name="Freeform 13"/>
            <p:cNvSpPr/>
            <p:nvPr/>
          </p:nvSpPr>
          <p:spPr>
            <a:xfrm>
              <a:off x="0" y="507864"/>
              <a:ext cx="252696" cy="285252"/>
            </a:xfrm>
            <a:custGeom>
              <a:avLst/>
              <a:gdLst/>
              <a:ahLst/>
              <a:cxnLst/>
              <a:rect l="l" t="t" r="r" b="b"/>
              <a:pathLst>
                <a:path w="252696" h="285252">
                  <a:moveTo>
                    <a:pt x="0" y="0"/>
                  </a:moveTo>
                  <a:lnTo>
                    <a:pt x="252696" y="0"/>
                  </a:lnTo>
                  <a:lnTo>
                    <a:pt x="252696" y="285252"/>
                  </a:lnTo>
                  <a:lnTo>
                    <a:pt x="0" y="2852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667801" y="286906"/>
              <a:ext cx="7179270" cy="587028"/>
            </a:xfrm>
            <a:prstGeom prst="rect">
              <a:avLst/>
            </a:prstGeom>
          </p:spPr>
          <p:txBody>
            <a:bodyPr lIns="0" tIns="0" rIns="0" bIns="0" rtlCol="0" anchor="t">
              <a:spAutoFit/>
            </a:bodyPr>
            <a:lstStyle/>
            <a:p>
              <a:pPr algn="l">
                <a:lnSpc>
                  <a:spcPts val="3284"/>
                </a:lnSpc>
              </a:pPr>
              <a:r>
                <a:rPr lang="en-US" sz="2526" spc="-37">
                  <a:solidFill>
                    <a:srgbClr val="1A1B18"/>
                  </a:solidFill>
                  <a:latin typeface="Overpass Light Bold"/>
                  <a:ea typeface="Overpass Light Bold"/>
                  <a:cs typeface="Overpass Light Bold"/>
                  <a:sym typeface="Overpass Light Bold"/>
                </a:rPr>
                <a:t>ATINGIR PÚBLICOS DESAFIADORES </a:t>
              </a:r>
            </a:p>
          </p:txBody>
        </p:sp>
      </p:grpSp>
      <p:grpSp>
        <p:nvGrpSpPr>
          <p:cNvPr id="15" name="Group 15"/>
          <p:cNvGrpSpPr/>
          <p:nvPr/>
        </p:nvGrpSpPr>
        <p:grpSpPr>
          <a:xfrm>
            <a:off x="11100265" y="1482665"/>
            <a:ext cx="6063785" cy="3146355"/>
            <a:chOff x="0" y="0"/>
            <a:chExt cx="8085046" cy="4195140"/>
          </a:xfrm>
        </p:grpSpPr>
        <p:sp>
          <p:nvSpPr>
            <p:cNvPr id="16" name="TextBox 16"/>
            <p:cNvSpPr txBox="1"/>
            <p:nvPr/>
          </p:nvSpPr>
          <p:spPr>
            <a:xfrm>
              <a:off x="0" y="2054022"/>
              <a:ext cx="8085046" cy="2141118"/>
            </a:xfrm>
            <a:prstGeom prst="rect">
              <a:avLst/>
            </a:prstGeom>
          </p:spPr>
          <p:txBody>
            <a:bodyPr lIns="0" tIns="0" rIns="0" bIns="0" rtlCol="0" anchor="t">
              <a:spAutoFit/>
            </a:bodyPr>
            <a:lstStyle/>
            <a:p>
              <a:pPr algn="l">
                <a:lnSpc>
                  <a:spcPts val="3169"/>
                </a:lnSpc>
              </a:pPr>
              <a:r>
                <a:rPr lang="en-US" sz="2263">
                  <a:solidFill>
                    <a:srgbClr val="1A1B18"/>
                  </a:solidFill>
                  <a:latin typeface="Overpass Light"/>
                  <a:ea typeface="Overpass Light"/>
                  <a:cs typeface="Overpass Light"/>
                  <a:sym typeface="Overpass Light"/>
                </a:rPr>
                <a:t>Letramento em raça, gênero, racismo, Direitos Humanos e educação, para os territórios não alcançados pelo acesso a esses tipos de conhecimento. </a:t>
              </a:r>
            </a:p>
          </p:txBody>
        </p:sp>
        <p:sp>
          <p:nvSpPr>
            <p:cNvPr id="17" name="AutoShape 17"/>
            <p:cNvSpPr/>
            <p:nvPr/>
          </p:nvSpPr>
          <p:spPr>
            <a:xfrm>
              <a:off x="0" y="0"/>
              <a:ext cx="8085046" cy="46775"/>
            </a:xfrm>
            <a:prstGeom prst="rect">
              <a:avLst/>
            </a:prstGeom>
            <a:solidFill>
              <a:srgbClr val="CDA63C"/>
            </a:solidFill>
          </p:spPr>
        </p:sp>
        <p:sp>
          <p:nvSpPr>
            <p:cNvPr id="18" name="AutoShape 18"/>
            <p:cNvSpPr/>
            <p:nvPr/>
          </p:nvSpPr>
          <p:spPr>
            <a:xfrm>
              <a:off x="0" y="1293660"/>
              <a:ext cx="8085046" cy="46775"/>
            </a:xfrm>
            <a:prstGeom prst="rect">
              <a:avLst/>
            </a:prstGeom>
            <a:solidFill>
              <a:srgbClr val="CDA63C"/>
            </a:solidFill>
          </p:spPr>
        </p:sp>
        <p:sp>
          <p:nvSpPr>
            <p:cNvPr id="19" name="Freeform 19"/>
            <p:cNvSpPr/>
            <p:nvPr/>
          </p:nvSpPr>
          <p:spPr>
            <a:xfrm>
              <a:off x="0" y="523266"/>
              <a:ext cx="260359" cy="293902"/>
            </a:xfrm>
            <a:custGeom>
              <a:avLst/>
              <a:gdLst/>
              <a:ahLst/>
              <a:cxnLst/>
              <a:rect l="l" t="t" r="r" b="b"/>
              <a:pathLst>
                <a:path w="260359" h="293902">
                  <a:moveTo>
                    <a:pt x="0" y="0"/>
                  </a:moveTo>
                  <a:lnTo>
                    <a:pt x="260359" y="0"/>
                  </a:lnTo>
                  <a:lnTo>
                    <a:pt x="260359" y="293903"/>
                  </a:lnTo>
                  <a:lnTo>
                    <a:pt x="0" y="2939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688053" y="298206"/>
              <a:ext cx="7396993" cy="658297"/>
            </a:xfrm>
            <a:prstGeom prst="rect">
              <a:avLst/>
            </a:prstGeom>
          </p:spPr>
          <p:txBody>
            <a:bodyPr lIns="0" tIns="0" rIns="0" bIns="0" rtlCol="0" anchor="t">
              <a:spAutoFit/>
            </a:bodyPr>
            <a:lstStyle/>
            <a:p>
              <a:pPr algn="l">
                <a:lnSpc>
                  <a:spcPts val="3678"/>
                </a:lnSpc>
              </a:pPr>
              <a:r>
                <a:rPr lang="en-US" sz="2829" spc="-42">
                  <a:solidFill>
                    <a:srgbClr val="1A1B18"/>
                  </a:solidFill>
                  <a:latin typeface="Overpass Light Bold"/>
                  <a:ea typeface="Overpass Light Bold"/>
                  <a:cs typeface="Overpass Light Bold"/>
                  <a:sym typeface="Overpass Light Bold"/>
                </a:rPr>
                <a:t>DIVERSIDADE VAI A CAMPO</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6684705" y="183078"/>
            <a:ext cx="9130519" cy="1357329"/>
          </a:xfrm>
          <a:prstGeom prst="rect">
            <a:avLst/>
          </a:prstGeom>
        </p:spPr>
        <p:txBody>
          <a:bodyPr lIns="0" tIns="0" rIns="0" bIns="0" rtlCol="0" anchor="t">
            <a:spAutoFit/>
          </a:bodyPr>
          <a:lstStyle/>
          <a:p>
            <a:pPr algn="l">
              <a:lnSpc>
                <a:spcPts val="10450"/>
              </a:lnSpc>
            </a:pPr>
            <a:r>
              <a:rPr lang="en-US" sz="9500" b="1">
                <a:solidFill>
                  <a:srgbClr val="1A1B18"/>
                </a:solidFill>
                <a:latin typeface="Cormorant Garamond Bold"/>
                <a:ea typeface="Cormorant Garamond Bold"/>
                <a:cs typeface="Cormorant Garamond Bold"/>
                <a:sym typeface="Cormorant Garamond Bold"/>
              </a:rPr>
              <a:t>Aparando a barba</a:t>
            </a:r>
          </a:p>
        </p:txBody>
      </p:sp>
      <p:grpSp>
        <p:nvGrpSpPr>
          <p:cNvPr id="3" name="Group 3"/>
          <p:cNvGrpSpPr/>
          <p:nvPr/>
        </p:nvGrpSpPr>
        <p:grpSpPr>
          <a:xfrm>
            <a:off x="6684705" y="1775462"/>
            <a:ext cx="10404955" cy="8335477"/>
            <a:chOff x="0" y="0"/>
            <a:chExt cx="13873274" cy="11113969"/>
          </a:xfrm>
        </p:grpSpPr>
        <p:sp>
          <p:nvSpPr>
            <p:cNvPr id="4" name="AutoShape 4"/>
            <p:cNvSpPr/>
            <p:nvPr/>
          </p:nvSpPr>
          <p:spPr>
            <a:xfrm>
              <a:off x="0" y="5383209"/>
              <a:ext cx="13873274" cy="42033"/>
            </a:xfrm>
            <a:prstGeom prst="rect">
              <a:avLst/>
            </a:prstGeom>
            <a:solidFill>
              <a:srgbClr val="CDA63C"/>
            </a:solidFill>
          </p:spPr>
        </p:sp>
        <p:sp>
          <p:nvSpPr>
            <p:cNvPr id="5" name="TextBox 5"/>
            <p:cNvSpPr txBox="1"/>
            <p:nvPr/>
          </p:nvSpPr>
          <p:spPr>
            <a:xfrm>
              <a:off x="0" y="-104775"/>
              <a:ext cx="13873274" cy="4502920"/>
            </a:xfrm>
            <a:prstGeom prst="rect">
              <a:avLst/>
            </a:prstGeom>
          </p:spPr>
          <p:txBody>
            <a:bodyPr lIns="0" tIns="0" rIns="0" bIns="0" rtlCol="0" anchor="t">
              <a:spAutoFit/>
            </a:bodyPr>
            <a:lstStyle/>
            <a:p>
              <a:pPr algn="l">
                <a:lnSpc>
                  <a:spcPts val="3164"/>
                </a:lnSpc>
              </a:pPr>
              <a:r>
                <a:rPr lang="en-US" sz="2260">
                  <a:solidFill>
                    <a:srgbClr val="1A1B18"/>
                  </a:solidFill>
                  <a:latin typeface="Overpass Light"/>
                  <a:ea typeface="Overpass Light"/>
                  <a:cs typeface="Overpass Light"/>
                  <a:sym typeface="Overpass Light"/>
                </a:rPr>
                <a:t>Não é possível falarmos de violência contra as mulheres sem trazermos os homens para esse debate; sem a ajuda de vocês, não conseguiremos avançar nesse cenário em que estamos, onde o aumento da violência doméstica e familiar tem crescido largamente.</a:t>
              </a:r>
            </a:p>
            <a:p>
              <a:pPr algn="l">
                <a:lnSpc>
                  <a:spcPts val="3164"/>
                </a:lnSpc>
              </a:pPr>
              <a:endParaRPr lang="en-US" sz="2260">
                <a:solidFill>
                  <a:srgbClr val="1A1B18"/>
                </a:solidFill>
                <a:latin typeface="Overpass Light"/>
                <a:ea typeface="Overpass Light"/>
                <a:cs typeface="Overpass Light"/>
                <a:sym typeface="Overpass Light"/>
              </a:endParaRPr>
            </a:p>
            <a:p>
              <a:pPr algn="l">
                <a:lnSpc>
                  <a:spcPts val="3164"/>
                </a:lnSpc>
              </a:pPr>
              <a:r>
                <a:rPr lang="en-US" sz="2260">
                  <a:solidFill>
                    <a:srgbClr val="1A1B18"/>
                  </a:solidFill>
                  <a:latin typeface="Overpass Light"/>
                  <a:ea typeface="Overpass Light"/>
                  <a:cs typeface="Overpass Light"/>
                  <a:sym typeface="Overpass Light"/>
                </a:rPr>
                <a:t>Vocês são nossos parceiros nessa luta!</a:t>
              </a:r>
            </a:p>
            <a:p>
              <a:pPr algn="l">
                <a:lnSpc>
                  <a:spcPts val="2612"/>
                </a:lnSpc>
              </a:pPr>
              <a:endParaRPr lang="en-US" sz="2260">
                <a:solidFill>
                  <a:srgbClr val="1A1B18"/>
                </a:solidFill>
                <a:latin typeface="Overpass Light"/>
                <a:ea typeface="Overpass Light"/>
                <a:cs typeface="Overpass Light"/>
                <a:sym typeface="Overpass Light"/>
              </a:endParaRPr>
            </a:p>
            <a:p>
              <a:pPr algn="l">
                <a:lnSpc>
                  <a:spcPts val="2612"/>
                </a:lnSpc>
              </a:pPr>
              <a:endParaRPr lang="en-US" sz="2260">
                <a:solidFill>
                  <a:srgbClr val="1A1B18"/>
                </a:solidFill>
                <a:latin typeface="Overpass Light"/>
                <a:ea typeface="Overpass Light"/>
                <a:cs typeface="Overpass Light"/>
                <a:sym typeface="Overpass Light"/>
              </a:endParaRPr>
            </a:p>
            <a:p>
              <a:pPr algn="l">
                <a:lnSpc>
                  <a:spcPts val="2612"/>
                </a:lnSpc>
              </a:pPr>
              <a:endParaRPr lang="en-US" sz="2260">
                <a:solidFill>
                  <a:srgbClr val="1A1B18"/>
                </a:solidFill>
                <a:latin typeface="Overpass Light"/>
                <a:ea typeface="Overpass Light"/>
                <a:cs typeface="Overpass Light"/>
                <a:sym typeface="Overpass Light"/>
              </a:endParaRPr>
            </a:p>
          </p:txBody>
        </p:sp>
        <p:sp>
          <p:nvSpPr>
            <p:cNvPr id="6" name="TextBox 6"/>
            <p:cNvSpPr txBox="1"/>
            <p:nvPr/>
          </p:nvSpPr>
          <p:spPr>
            <a:xfrm>
              <a:off x="737968" y="5988756"/>
              <a:ext cx="13135306" cy="584265"/>
            </a:xfrm>
            <a:prstGeom prst="rect">
              <a:avLst/>
            </a:prstGeom>
          </p:spPr>
          <p:txBody>
            <a:bodyPr lIns="0" tIns="0" rIns="0" bIns="0" rtlCol="0" anchor="t">
              <a:spAutoFit/>
            </a:bodyPr>
            <a:lstStyle/>
            <a:p>
              <a:pPr algn="l">
                <a:lnSpc>
                  <a:spcPts val="3202"/>
                </a:lnSpc>
              </a:pPr>
              <a:r>
                <a:rPr lang="en-US" sz="2463" spc="-36">
                  <a:solidFill>
                    <a:srgbClr val="1A1B18"/>
                  </a:solidFill>
                  <a:latin typeface="Overpass Light Bold"/>
                  <a:ea typeface="Overpass Light Bold"/>
                  <a:cs typeface="Overpass Light Bold"/>
                  <a:sym typeface="Overpass Light Bold"/>
                </a:rPr>
                <a:t>ME RECONHEÇO COMO UM HOMEM VIOLENTO, O QUE FAZER?</a:t>
              </a:r>
            </a:p>
          </p:txBody>
        </p:sp>
        <p:sp>
          <p:nvSpPr>
            <p:cNvPr id="7" name="TextBox 7"/>
            <p:cNvSpPr txBox="1"/>
            <p:nvPr/>
          </p:nvSpPr>
          <p:spPr>
            <a:xfrm>
              <a:off x="0" y="7286860"/>
              <a:ext cx="13873274" cy="2800012"/>
            </a:xfrm>
            <a:prstGeom prst="rect">
              <a:avLst/>
            </a:prstGeom>
          </p:spPr>
          <p:txBody>
            <a:bodyPr lIns="0" tIns="0" rIns="0" bIns="0" rtlCol="0" anchor="t">
              <a:spAutoFit/>
            </a:bodyPr>
            <a:lstStyle/>
            <a:p>
              <a:pPr algn="l">
                <a:lnSpc>
                  <a:spcPts val="3452"/>
                </a:lnSpc>
              </a:pPr>
              <a:r>
                <a:rPr lang="en-US" sz="2466">
                  <a:solidFill>
                    <a:srgbClr val="1A1B18"/>
                  </a:solidFill>
                  <a:latin typeface="Overpass Light"/>
                  <a:ea typeface="Overpass Light"/>
                  <a:cs typeface="Overpass Light"/>
                  <a:sym typeface="Overpass Light"/>
                </a:rPr>
                <a:t>Se questionar sobre sua conduta é o primeiro passo para romper o ciclo de violências e se após isso, se constatar ser um homem violento, busque ajuda! Denuncie! Existem profissionais qualificados dispostos a te ajudar e espaços em que você pode buscar atendimento para inibir essas atitudes.</a:t>
              </a:r>
            </a:p>
            <a:p>
              <a:pPr algn="l">
                <a:lnSpc>
                  <a:spcPts val="2612"/>
                </a:lnSpc>
              </a:pPr>
              <a:endParaRPr lang="en-US" sz="2466">
                <a:solidFill>
                  <a:srgbClr val="1A1B18"/>
                </a:solidFill>
                <a:latin typeface="Overpass Light"/>
                <a:ea typeface="Overpass Light"/>
                <a:cs typeface="Overpass Light"/>
                <a:sym typeface="Overpass Light"/>
              </a:endParaRPr>
            </a:p>
          </p:txBody>
        </p:sp>
        <p:sp>
          <p:nvSpPr>
            <p:cNvPr id="8" name="AutoShape 8"/>
            <p:cNvSpPr/>
            <p:nvPr/>
          </p:nvSpPr>
          <p:spPr>
            <a:xfrm>
              <a:off x="0" y="11071936"/>
              <a:ext cx="13873274" cy="42033"/>
            </a:xfrm>
            <a:prstGeom prst="rect">
              <a:avLst/>
            </a:prstGeom>
            <a:solidFill>
              <a:srgbClr val="CDA63C"/>
            </a:solidFill>
          </p:spPr>
        </p:sp>
      </p:grpSp>
      <p:sp>
        <p:nvSpPr>
          <p:cNvPr id="9" name="Freeform 9"/>
          <p:cNvSpPr/>
          <p:nvPr/>
        </p:nvSpPr>
        <p:spPr>
          <a:xfrm>
            <a:off x="764498" y="640692"/>
            <a:ext cx="5336198" cy="8859586"/>
          </a:xfrm>
          <a:custGeom>
            <a:avLst/>
            <a:gdLst/>
            <a:ahLst/>
            <a:cxnLst/>
            <a:rect l="l" t="t" r="r" b="b"/>
            <a:pathLst>
              <a:path w="5336198" h="8859586">
                <a:moveTo>
                  <a:pt x="0" y="0"/>
                </a:moveTo>
                <a:lnTo>
                  <a:pt x="5336198" y="0"/>
                </a:lnTo>
                <a:lnTo>
                  <a:pt x="5336198" y="8859586"/>
                </a:lnTo>
                <a:lnTo>
                  <a:pt x="0" y="8859586"/>
                </a:lnTo>
                <a:lnTo>
                  <a:pt x="0" y="0"/>
                </a:lnTo>
                <a:close/>
              </a:path>
            </a:pathLst>
          </a:custGeom>
          <a:blipFill>
            <a:blip r:embed="rId2"/>
            <a:stretch>
              <a:fillRect l="-26042" r="-123155"/>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2232550" y="1028700"/>
            <a:ext cx="28575" cy="8229600"/>
          </a:xfrm>
          <a:prstGeom prst="rect">
            <a:avLst/>
          </a:prstGeom>
          <a:solidFill>
            <a:srgbClr val="CDA63C"/>
          </a:solidFill>
        </p:spPr>
      </p:sp>
      <p:sp>
        <p:nvSpPr>
          <p:cNvPr id="3" name="TextBox 3"/>
          <p:cNvSpPr txBox="1"/>
          <p:nvPr/>
        </p:nvSpPr>
        <p:spPr>
          <a:xfrm rot="-5400000">
            <a:off x="-1056300" y="6944874"/>
            <a:ext cx="4341275" cy="285576"/>
          </a:xfrm>
          <a:prstGeom prst="rect">
            <a:avLst/>
          </a:prstGeom>
        </p:spPr>
        <p:txBody>
          <a:bodyPr lIns="0" tIns="0" rIns="0" bIns="0" rtlCol="0" anchor="t">
            <a:spAutoFit/>
          </a:bodyPr>
          <a:lstStyle/>
          <a:p>
            <a:pPr algn="l">
              <a:lnSpc>
                <a:spcPts val="2099"/>
              </a:lnSpc>
              <a:spcBef>
                <a:spcPct val="0"/>
              </a:spcBef>
            </a:pPr>
            <a:r>
              <a:rPr lang="en-US" sz="1499" spc="44">
                <a:solidFill>
                  <a:srgbClr val="1A1B18"/>
                </a:solidFill>
                <a:latin typeface="Overpass Light"/>
                <a:ea typeface="Overpass Light"/>
                <a:cs typeface="Overpass Light"/>
                <a:sym typeface="Overpass Light"/>
              </a:rPr>
              <a:t>ZIMCORE HUBS | ASSEMBLEIA</a:t>
            </a:r>
          </a:p>
        </p:txBody>
      </p:sp>
      <p:sp>
        <p:nvSpPr>
          <p:cNvPr id="4" name="TextBox 4"/>
          <p:cNvSpPr txBox="1"/>
          <p:nvPr/>
        </p:nvSpPr>
        <p:spPr>
          <a:xfrm>
            <a:off x="784198" y="1039146"/>
            <a:ext cx="717430" cy="395927"/>
          </a:xfrm>
          <a:prstGeom prst="rect">
            <a:avLst/>
          </a:prstGeom>
        </p:spPr>
        <p:txBody>
          <a:bodyPr lIns="0" tIns="0" rIns="0" bIns="0" rtlCol="0" anchor="t">
            <a:spAutoFit/>
          </a:bodyPr>
          <a:lstStyle/>
          <a:p>
            <a:pPr algn="l">
              <a:lnSpc>
                <a:spcPts val="3080"/>
              </a:lnSpc>
            </a:pPr>
            <a:r>
              <a:rPr lang="en-US" sz="2800" b="1">
                <a:solidFill>
                  <a:srgbClr val="1A1B18"/>
                </a:solidFill>
                <a:latin typeface="Cormorant Garamond Bold"/>
                <a:ea typeface="Cormorant Garamond Bold"/>
                <a:cs typeface="Cormorant Garamond Bold"/>
                <a:sym typeface="Cormorant Garamond Bold"/>
              </a:rPr>
              <a:t>TH</a:t>
            </a:r>
          </a:p>
        </p:txBody>
      </p:sp>
      <p:sp>
        <p:nvSpPr>
          <p:cNvPr id="5" name="TextBox 5"/>
          <p:cNvSpPr txBox="1"/>
          <p:nvPr/>
        </p:nvSpPr>
        <p:spPr>
          <a:xfrm>
            <a:off x="2640681" y="856954"/>
            <a:ext cx="14036011" cy="1925539"/>
          </a:xfrm>
          <a:prstGeom prst="rect">
            <a:avLst/>
          </a:prstGeom>
        </p:spPr>
        <p:txBody>
          <a:bodyPr lIns="0" tIns="0" rIns="0" bIns="0" rtlCol="0" anchor="t">
            <a:spAutoFit/>
          </a:bodyPr>
          <a:lstStyle/>
          <a:p>
            <a:pPr algn="l">
              <a:lnSpc>
                <a:spcPts val="5078"/>
              </a:lnSpc>
            </a:pPr>
            <a:r>
              <a:rPr lang="en-US" sz="4617" b="1">
                <a:solidFill>
                  <a:srgbClr val="1A1B18"/>
                </a:solidFill>
                <a:latin typeface="Cormorant Garamond Bold"/>
                <a:ea typeface="Cormorant Garamond Bold"/>
                <a:cs typeface="Cormorant Garamond Bold"/>
                <a:sym typeface="Cormorant Garamond Bold"/>
              </a:rPr>
              <a:t>EU PRECISO QUESTIONAR MEUS PENSAMENTOS EM RELAÇÃO ÀS MULHERES.</a:t>
            </a:r>
          </a:p>
          <a:p>
            <a:pPr algn="l">
              <a:lnSpc>
                <a:spcPts val="5078"/>
              </a:lnSpc>
            </a:pPr>
            <a:endParaRPr lang="en-US" sz="4617" b="1">
              <a:solidFill>
                <a:srgbClr val="1A1B18"/>
              </a:solidFill>
              <a:latin typeface="Cormorant Garamond Bold"/>
              <a:ea typeface="Cormorant Garamond Bold"/>
              <a:cs typeface="Cormorant Garamond Bold"/>
              <a:sym typeface="Cormorant Garamond Bold"/>
            </a:endParaRPr>
          </a:p>
        </p:txBody>
      </p:sp>
      <p:grpSp>
        <p:nvGrpSpPr>
          <p:cNvPr id="6" name="Group 6"/>
          <p:cNvGrpSpPr/>
          <p:nvPr/>
        </p:nvGrpSpPr>
        <p:grpSpPr>
          <a:xfrm>
            <a:off x="10347448" y="3277910"/>
            <a:ext cx="6329245" cy="7122701"/>
            <a:chOff x="0" y="0"/>
            <a:chExt cx="8438993" cy="9496935"/>
          </a:xfrm>
        </p:grpSpPr>
        <p:sp>
          <p:nvSpPr>
            <p:cNvPr id="7" name="AutoShape 7"/>
            <p:cNvSpPr/>
            <p:nvPr/>
          </p:nvSpPr>
          <p:spPr>
            <a:xfrm>
              <a:off x="0" y="0"/>
              <a:ext cx="8438993" cy="37184"/>
            </a:xfrm>
            <a:prstGeom prst="rect">
              <a:avLst/>
            </a:prstGeom>
            <a:solidFill>
              <a:srgbClr val="CDA63C"/>
            </a:solidFill>
          </p:spPr>
        </p:sp>
        <p:sp>
          <p:nvSpPr>
            <p:cNvPr id="8" name="AutoShape 8"/>
            <p:cNvSpPr/>
            <p:nvPr/>
          </p:nvSpPr>
          <p:spPr>
            <a:xfrm>
              <a:off x="0" y="1381354"/>
              <a:ext cx="8438993" cy="37184"/>
            </a:xfrm>
            <a:prstGeom prst="rect">
              <a:avLst/>
            </a:prstGeom>
            <a:solidFill>
              <a:srgbClr val="CDA63C"/>
            </a:solidFill>
          </p:spPr>
        </p:sp>
        <p:sp>
          <p:nvSpPr>
            <p:cNvPr id="9" name="Freeform 9"/>
            <p:cNvSpPr/>
            <p:nvPr/>
          </p:nvSpPr>
          <p:spPr>
            <a:xfrm>
              <a:off x="0" y="431704"/>
              <a:ext cx="610032" cy="555129"/>
            </a:xfrm>
            <a:custGeom>
              <a:avLst/>
              <a:gdLst/>
              <a:ahLst/>
              <a:cxnLst/>
              <a:rect l="l" t="t" r="r" b="b"/>
              <a:pathLst>
                <a:path w="610032" h="555129">
                  <a:moveTo>
                    <a:pt x="0" y="0"/>
                  </a:moveTo>
                  <a:lnTo>
                    <a:pt x="610032" y="0"/>
                  </a:lnTo>
                  <a:lnTo>
                    <a:pt x="610032" y="555129"/>
                  </a:lnTo>
                  <a:lnTo>
                    <a:pt x="0" y="555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886303" y="338895"/>
              <a:ext cx="7552690" cy="1629474"/>
            </a:xfrm>
            <a:prstGeom prst="rect">
              <a:avLst/>
            </a:prstGeom>
          </p:spPr>
          <p:txBody>
            <a:bodyPr lIns="0" tIns="0" rIns="0" bIns="0" rtlCol="0" anchor="t">
              <a:spAutoFit/>
            </a:bodyPr>
            <a:lstStyle/>
            <a:p>
              <a:pPr algn="l">
                <a:lnSpc>
                  <a:spcPts val="3110"/>
                </a:lnSpc>
              </a:pPr>
              <a:r>
                <a:rPr lang="en-US" sz="2392" spc="-35">
                  <a:solidFill>
                    <a:srgbClr val="1A1B18"/>
                  </a:solidFill>
                  <a:latin typeface="Overpass Light Bold"/>
                  <a:ea typeface="Overpass Light Bold"/>
                  <a:cs typeface="Overpass Light Bold"/>
                  <a:sym typeface="Overpass Light Bold"/>
                </a:rPr>
                <a:t>ESCUTAR AS MULHERES É FUNDAMENTAL</a:t>
              </a:r>
            </a:p>
            <a:p>
              <a:pPr algn="l">
                <a:lnSpc>
                  <a:spcPts val="3110"/>
                </a:lnSpc>
              </a:pPr>
              <a:endParaRPr lang="en-US" sz="2392" spc="-35">
                <a:solidFill>
                  <a:srgbClr val="1A1B18"/>
                </a:solidFill>
                <a:latin typeface="Overpass Light Bold"/>
                <a:ea typeface="Overpass Light Bold"/>
                <a:cs typeface="Overpass Light Bold"/>
                <a:sym typeface="Overpass Light Bold"/>
              </a:endParaRPr>
            </a:p>
          </p:txBody>
        </p:sp>
        <p:sp>
          <p:nvSpPr>
            <p:cNvPr id="11" name="TextBox 11"/>
            <p:cNvSpPr txBox="1"/>
            <p:nvPr/>
          </p:nvSpPr>
          <p:spPr>
            <a:xfrm>
              <a:off x="0" y="1991369"/>
              <a:ext cx="8438993" cy="7231594"/>
            </a:xfrm>
            <a:prstGeom prst="rect">
              <a:avLst/>
            </a:prstGeom>
          </p:spPr>
          <p:txBody>
            <a:bodyPr lIns="0" tIns="0" rIns="0" bIns="0" rtlCol="0" anchor="t">
              <a:spAutoFit/>
            </a:bodyPr>
            <a:lstStyle/>
            <a:p>
              <a:pPr algn="l">
                <a:lnSpc>
                  <a:spcPts val="3412"/>
                </a:lnSpc>
              </a:pPr>
              <a:r>
                <a:rPr lang="en-US" sz="2437">
                  <a:solidFill>
                    <a:srgbClr val="1A1B18"/>
                  </a:solidFill>
                  <a:latin typeface="Overpass Light"/>
                  <a:ea typeface="Overpass Light"/>
                  <a:cs typeface="Overpass Light"/>
                  <a:sym typeface="Overpass Light"/>
                </a:rPr>
                <a:t>● Todas as vezes que eu pensar que minha vontade deve prevalecer, devo me questionar.</a:t>
              </a:r>
            </a:p>
            <a:p>
              <a:pPr algn="l">
                <a:lnSpc>
                  <a:spcPts val="3412"/>
                </a:lnSpc>
              </a:pPr>
              <a:r>
                <a:rPr lang="en-US" sz="2437">
                  <a:solidFill>
                    <a:srgbClr val="1A1B18"/>
                  </a:solidFill>
                  <a:latin typeface="Overpass Light"/>
                  <a:ea typeface="Overpass Light"/>
                  <a:cs typeface="Overpass Light"/>
                  <a:sym typeface="Overpass Light"/>
                </a:rPr>
                <a:t>● Toda vez que meu desejo sexual falar mais alto, devo me questionar.</a:t>
              </a:r>
            </a:p>
            <a:p>
              <a:pPr algn="l">
                <a:lnSpc>
                  <a:spcPts val="3412"/>
                </a:lnSpc>
              </a:pPr>
              <a:r>
                <a:rPr lang="en-US" sz="2437">
                  <a:solidFill>
                    <a:srgbClr val="1A1B18"/>
                  </a:solidFill>
                  <a:latin typeface="Overpass Light"/>
                  <a:ea typeface="Overpass Light"/>
                  <a:cs typeface="Overpass Light"/>
                  <a:sym typeface="Overpass Light"/>
                </a:rPr>
                <a:t>● Todas as vezes que eu não entender quando ela não quiser transar, devo me questionar.</a:t>
              </a:r>
            </a:p>
            <a:p>
              <a:pPr algn="l">
                <a:lnSpc>
                  <a:spcPts val="3412"/>
                </a:lnSpc>
              </a:pPr>
              <a:r>
                <a:rPr lang="en-US" sz="2437">
                  <a:solidFill>
                    <a:srgbClr val="1A1B18"/>
                  </a:solidFill>
                  <a:latin typeface="Overpass Light"/>
                  <a:ea typeface="Overpass Light"/>
                  <a:cs typeface="Overpass Light"/>
                  <a:sym typeface="Overpass Light"/>
                </a:rPr>
                <a:t>● Todas as vezes que eu não respeitar suas vontades, devo me questionar.</a:t>
              </a:r>
            </a:p>
            <a:p>
              <a:pPr algn="l">
                <a:lnSpc>
                  <a:spcPts val="3412"/>
                </a:lnSpc>
              </a:pPr>
              <a:r>
                <a:rPr lang="en-US" sz="2437">
                  <a:solidFill>
                    <a:srgbClr val="1A1B18"/>
                  </a:solidFill>
                  <a:latin typeface="Overpass Light"/>
                  <a:ea typeface="Overpass Light"/>
                  <a:cs typeface="Overpass Light"/>
                  <a:sym typeface="Overpass Light"/>
                </a:rPr>
                <a:t>● Todas as vezes que a roupa dela me incomoda, devo me questionar.</a:t>
              </a:r>
            </a:p>
            <a:p>
              <a:pPr algn="l">
                <a:lnSpc>
                  <a:spcPts val="2712"/>
                </a:lnSpc>
              </a:pPr>
              <a:endParaRPr lang="en-US" sz="2437">
                <a:solidFill>
                  <a:srgbClr val="1A1B18"/>
                </a:solidFill>
                <a:latin typeface="Overpass Light"/>
                <a:ea typeface="Overpass Light"/>
                <a:cs typeface="Overpass Light"/>
                <a:sym typeface="Overpass Light"/>
              </a:endParaRPr>
            </a:p>
            <a:p>
              <a:pPr algn="l">
                <a:lnSpc>
                  <a:spcPts val="2712"/>
                </a:lnSpc>
              </a:pPr>
              <a:endParaRPr lang="en-US" sz="2437">
                <a:solidFill>
                  <a:srgbClr val="1A1B18"/>
                </a:solidFill>
                <a:latin typeface="Overpass Light"/>
                <a:ea typeface="Overpass Light"/>
                <a:cs typeface="Overpass Light"/>
                <a:sym typeface="Overpass Light"/>
              </a:endParaRPr>
            </a:p>
          </p:txBody>
        </p:sp>
      </p:grpSp>
      <p:grpSp>
        <p:nvGrpSpPr>
          <p:cNvPr id="12" name="Group 12"/>
          <p:cNvGrpSpPr/>
          <p:nvPr/>
        </p:nvGrpSpPr>
        <p:grpSpPr>
          <a:xfrm>
            <a:off x="3004483" y="4490999"/>
            <a:ext cx="5819030" cy="3976648"/>
            <a:chOff x="0" y="0"/>
            <a:chExt cx="7758707" cy="5302198"/>
          </a:xfrm>
        </p:grpSpPr>
        <p:sp>
          <p:nvSpPr>
            <p:cNvPr id="13" name="Freeform 13"/>
            <p:cNvSpPr/>
            <p:nvPr/>
          </p:nvSpPr>
          <p:spPr>
            <a:xfrm>
              <a:off x="0" y="396903"/>
              <a:ext cx="560856" cy="510379"/>
            </a:xfrm>
            <a:custGeom>
              <a:avLst/>
              <a:gdLst/>
              <a:ahLst/>
              <a:cxnLst/>
              <a:rect l="l" t="t" r="r" b="b"/>
              <a:pathLst>
                <a:path w="560856" h="510379">
                  <a:moveTo>
                    <a:pt x="0" y="0"/>
                  </a:moveTo>
                  <a:lnTo>
                    <a:pt x="560856" y="0"/>
                  </a:lnTo>
                  <a:lnTo>
                    <a:pt x="560856" y="510380"/>
                  </a:lnTo>
                  <a:lnTo>
                    <a:pt x="0" y="510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AutoShape 14"/>
            <p:cNvSpPr/>
            <p:nvPr/>
          </p:nvSpPr>
          <p:spPr>
            <a:xfrm>
              <a:off x="0" y="0"/>
              <a:ext cx="7758707" cy="34186"/>
            </a:xfrm>
            <a:prstGeom prst="rect">
              <a:avLst/>
            </a:prstGeom>
            <a:solidFill>
              <a:srgbClr val="CDA63C"/>
            </a:solidFill>
          </p:spPr>
        </p:sp>
        <p:sp>
          <p:nvSpPr>
            <p:cNvPr id="15" name="TextBox 15"/>
            <p:cNvSpPr txBox="1"/>
            <p:nvPr/>
          </p:nvSpPr>
          <p:spPr>
            <a:xfrm>
              <a:off x="814856" y="294373"/>
              <a:ext cx="6943851" cy="666962"/>
            </a:xfrm>
            <a:prstGeom prst="rect">
              <a:avLst/>
            </a:prstGeom>
          </p:spPr>
          <p:txBody>
            <a:bodyPr lIns="0" tIns="0" rIns="0" bIns="0" rtlCol="0" anchor="t">
              <a:spAutoFit/>
            </a:bodyPr>
            <a:lstStyle/>
            <a:p>
              <a:pPr algn="l">
                <a:lnSpc>
                  <a:spcPts val="3639"/>
                </a:lnSpc>
              </a:pPr>
              <a:r>
                <a:rPr lang="en-US" sz="2799" spc="-41">
                  <a:solidFill>
                    <a:srgbClr val="1A1B18"/>
                  </a:solidFill>
                  <a:latin typeface="Overpass Light Bold"/>
                  <a:ea typeface="Overpass Light Bold"/>
                  <a:cs typeface="Overpass Light Bold"/>
                  <a:sym typeface="Overpass Light Bold"/>
                </a:rPr>
                <a:t>E se fosse comigo?</a:t>
              </a:r>
            </a:p>
          </p:txBody>
        </p:sp>
        <p:sp>
          <p:nvSpPr>
            <p:cNvPr id="16" name="TextBox 16"/>
            <p:cNvSpPr txBox="1"/>
            <p:nvPr/>
          </p:nvSpPr>
          <p:spPr>
            <a:xfrm>
              <a:off x="0" y="1831919"/>
              <a:ext cx="7758707" cy="3218392"/>
            </a:xfrm>
            <a:prstGeom prst="rect">
              <a:avLst/>
            </a:prstGeom>
          </p:spPr>
          <p:txBody>
            <a:bodyPr lIns="0" tIns="0" rIns="0" bIns="0" rtlCol="0" anchor="t">
              <a:spAutoFit/>
            </a:bodyPr>
            <a:lstStyle/>
            <a:p>
              <a:pPr algn="l">
                <a:lnSpc>
                  <a:spcPts val="3193"/>
                </a:lnSpc>
              </a:pPr>
              <a:r>
                <a:rPr lang="en-US" sz="2281">
                  <a:solidFill>
                    <a:srgbClr val="1A1B18"/>
                  </a:solidFill>
                  <a:latin typeface="Overpass Light"/>
                  <a:ea typeface="Overpass Light"/>
                  <a:cs typeface="Overpass Light"/>
                  <a:sym typeface="Overpass Light"/>
                </a:rPr>
                <a:t>Eu preciso questionar meus pensamentos todas as vezes que ele ferir os direitos das mulheres e se não tenho a certeza sobre minhas práticas, minhas ações, talvez pensar “e se fosse comigo”, possa ser uma alternativa para ajudar nessa reflexão</a:t>
              </a:r>
            </a:p>
          </p:txBody>
        </p:sp>
        <p:sp>
          <p:nvSpPr>
            <p:cNvPr id="17" name="AutoShape 17"/>
            <p:cNvSpPr/>
            <p:nvPr/>
          </p:nvSpPr>
          <p:spPr>
            <a:xfrm>
              <a:off x="0" y="1270000"/>
              <a:ext cx="7758707" cy="34186"/>
            </a:xfrm>
            <a:prstGeom prst="rect">
              <a:avLst/>
            </a:prstGeom>
            <a:solidFill>
              <a:srgbClr val="CDA63C"/>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0012"/>
            <a:ext cx="16230600" cy="11364206"/>
            <a:chOff x="0" y="19051"/>
            <a:chExt cx="21640800" cy="15152274"/>
          </a:xfrm>
        </p:grpSpPr>
        <p:sp>
          <p:nvSpPr>
            <p:cNvPr id="3" name="TextBox 3"/>
            <p:cNvSpPr txBox="1"/>
            <p:nvPr/>
          </p:nvSpPr>
          <p:spPr>
            <a:xfrm>
              <a:off x="0" y="19051"/>
              <a:ext cx="21640800" cy="11966524"/>
            </a:xfrm>
            <a:prstGeom prst="rect">
              <a:avLst/>
            </a:prstGeom>
          </p:spPr>
          <p:txBody>
            <a:bodyPr lIns="0" tIns="0" rIns="0" bIns="0" rtlCol="0" anchor="t">
              <a:spAutoFit/>
            </a:bodyPr>
            <a:lstStyle/>
            <a:p>
              <a:pPr algn="l">
                <a:lnSpc>
                  <a:spcPts val="3680"/>
                </a:lnSpc>
              </a:pPr>
              <a:r>
                <a:rPr lang="en-US" sz="3200" b="1" dirty="0">
                  <a:solidFill>
                    <a:srgbClr val="1A1B18"/>
                  </a:solidFill>
                  <a:latin typeface="Cormorant Garamond"/>
                  <a:ea typeface="Cormorant Garamond"/>
                  <a:cs typeface="Cormorant Garamond"/>
                  <a:sym typeface="Cormorant Garamond"/>
                </a:rPr>
                <a:t>A </a:t>
              </a:r>
              <a:r>
                <a:rPr lang="en-US" sz="3200" b="1" dirty="0" err="1">
                  <a:solidFill>
                    <a:srgbClr val="1A1B18"/>
                  </a:solidFill>
                  <a:latin typeface="Cormorant Garamond"/>
                  <a:ea typeface="Cormorant Garamond"/>
                  <a:cs typeface="Cormorant Garamond"/>
                  <a:sym typeface="Cormorant Garamond"/>
                </a:rPr>
                <a:t>violência</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doméstica</a:t>
              </a:r>
              <a:r>
                <a:rPr lang="en-US" sz="3200" b="1" dirty="0">
                  <a:solidFill>
                    <a:srgbClr val="1A1B18"/>
                  </a:solidFill>
                  <a:latin typeface="Cormorant Garamond"/>
                  <a:ea typeface="Cormorant Garamond"/>
                  <a:cs typeface="Cormorant Garamond"/>
                  <a:sym typeface="Cormorant Garamond"/>
                </a:rPr>
                <a:t> e familiar é a principal causa de feminicídio no </a:t>
              </a:r>
              <a:r>
                <a:rPr lang="en-US" sz="3200" b="1" dirty="0" err="1">
                  <a:solidFill>
                    <a:srgbClr val="1A1B18"/>
                  </a:solidFill>
                  <a:latin typeface="Cormorant Garamond"/>
                  <a:ea typeface="Cormorant Garamond"/>
                  <a:cs typeface="Cormorant Garamond"/>
                  <a:sym typeface="Cormorant Garamond"/>
                </a:rPr>
                <a:t>Brasil</a:t>
              </a:r>
              <a:r>
                <a:rPr lang="en-US" sz="3200" b="1" dirty="0">
                  <a:solidFill>
                    <a:srgbClr val="1A1B18"/>
                  </a:solidFill>
                  <a:latin typeface="Cormorant Garamond"/>
                  <a:ea typeface="Cormorant Garamond"/>
                  <a:cs typeface="Cormorant Garamond"/>
                  <a:sym typeface="Cormorant Garamond"/>
                </a:rPr>
                <a:t> e no </a:t>
              </a:r>
              <a:r>
                <a:rPr lang="en-US" sz="3200" b="1" dirty="0" err="1">
                  <a:solidFill>
                    <a:srgbClr val="1A1B18"/>
                  </a:solidFill>
                  <a:latin typeface="Cormorant Garamond"/>
                  <a:ea typeface="Cormorant Garamond"/>
                  <a:cs typeface="Cormorant Garamond"/>
                  <a:sym typeface="Cormorant Garamond"/>
                </a:rPr>
                <a:t>mundo</a:t>
              </a:r>
              <a:r>
                <a:rPr lang="en-US" sz="3200" b="1" dirty="0">
                  <a:solidFill>
                    <a:srgbClr val="1A1B18"/>
                  </a:solidFill>
                  <a:latin typeface="Cormorant Garamond"/>
                  <a:ea typeface="Cormorant Garamond"/>
                  <a:cs typeface="Cormorant Garamond"/>
                  <a:sym typeface="Cormorant Garamond"/>
                </a:rPr>
                <a:t>.  A </a:t>
              </a:r>
              <a:r>
                <a:rPr lang="en-US" sz="3200" b="1" dirty="0" err="1">
                  <a:solidFill>
                    <a:srgbClr val="1A1B18"/>
                  </a:solidFill>
                  <a:latin typeface="Cormorant Garamond"/>
                  <a:ea typeface="Cormorant Garamond"/>
                  <a:cs typeface="Cormorant Garamond"/>
                  <a:sym typeface="Cormorant Garamond"/>
                </a:rPr>
                <a:t>masculinidade</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está</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presente</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na</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estrutura</a:t>
              </a:r>
              <a:r>
                <a:rPr lang="en-US" sz="3200" b="1" dirty="0">
                  <a:solidFill>
                    <a:srgbClr val="1A1B18"/>
                  </a:solidFill>
                  <a:latin typeface="Cormorant Garamond"/>
                  <a:ea typeface="Cormorant Garamond"/>
                  <a:cs typeface="Cormorant Garamond"/>
                  <a:sym typeface="Cormorant Garamond"/>
                </a:rPr>
                <a:t> da </a:t>
              </a:r>
              <a:r>
                <a:rPr lang="en-US" sz="3200" b="1" dirty="0" err="1">
                  <a:solidFill>
                    <a:srgbClr val="1A1B18"/>
                  </a:solidFill>
                  <a:latin typeface="Cormorant Garamond"/>
                  <a:ea typeface="Cormorant Garamond"/>
                  <a:cs typeface="Cormorant Garamond"/>
                  <a:sym typeface="Cormorant Garamond"/>
                </a:rPr>
                <a:t>sociedade</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desde</a:t>
              </a:r>
              <a:r>
                <a:rPr lang="en-US" sz="3200" b="1" dirty="0">
                  <a:solidFill>
                    <a:srgbClr val="1A1B18"/>
                  </a:solidFill>
                  <a:latin typeface="Cormorant Garamond"/>
                  <a:ea typeface="Cormorant Garamond"/>
                  <a:cs typeface="Cormorant Garamond"/>
                  <a:sym typeface="Cormorant Garamond"/>
                </a:rPr>
                <a:t> o </a:t>
              </a:r>
              <a:r>
                <a:rPr lang="en-US" sz="3200" b="1" dirty="0" err="1">
                  <a:solidFill>
                    <a:srgbClr val="1A1B18"/>
                  </a:solidFill>
                  <a:latin typeface="Cormorant Garamond"/>
                  <a:ea typeface="Cormorant Garamond"/>
                  <a:cs typeface="Cormorant Garamond"/>
                  <a:sym typeface="Cormorant Garamond"/>
                </a:rPr>
                <a:t>surgimento</a:t>
              </a:r>
              <a:r>
                <a:rPr lang="en-US" sz="3200" b="1" dirty="0">
                  <a:solidFill>
                    <a:srgbClr val="1A1B18"/>
                  </a:solidFill>
                  <a:latin typeface="Cormorant Garamond"/>
                  <a:ea typeface="Cormorant Garamond"/>
                  <a:cs typeface="Cormorant Garamond"/>
                  <a:sym typeface="Cormorant Garamond"/>
                </a:rPr>
                <a:t> do </a:t>
              </a:r>
              <a:r>
                <a:rPr lang="en-US" sz="3200" b="1" dirty="0" err="1">
                  <a:solidFill>
                    <a:srgbClr val="1A1B18"/>
                  </a:solidFill>
                  <a:latin typeface="Cormorant Garamond"/>
                  <a:ea typeface="Cormorant Garamond"/>
                  <a:cs typeface="Cormorant Garamond"/>
                  <a:sym typeface="Cormorant Garamond"/>
                </a:rPr>
                <a:t>patriarcado</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como</a:t>
              </a:r>
              <a:r>
                <a:rPr lang="en-US" sz="3200" b="1" dirty="0">
                  <a:solidFill>
                    <a:srgbClr val="1A1B18"/>
                  </a:solidFill>
                  <a:latin typeface="Cormorant Garamond"/>
                  <a:ea typeface="Cormorant Garamond"/>
                  <a:cs typeface="Cormorant Garamond"/>
                  <a:sym typeface="Cormorant Garamond"/>
                </a:rPr>
                <a:t> forma de </a:t>
              </a:r>
              <a:r>
                <a:rPr lang="en-US" sz="3200" b="1" dirty="0" err="1">
                  <a:solidFill>
                    <a:srgbClr val="1A1B18"/>
                  </a:solidFill>
                  <a:latin typeface="Cormorant Garamond"/>
                  <a:ea typeface="Cormorant Garamond"/>
                  <a:cs typeface="Cormorant Garamond"/>
                  <a:sym typeface="Cormorant Garamond"/>
                </a:rPr>
                <a:t>poder</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por</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isso</a:t>
              </a:r>
              <a:r>
                <a:rPr lang="en-US" sz="3200" b="1" dirty="0">
                  <a:solidFill>
                    <a:srgbClr val="1A1B18"/>
                  </a:solidFill>
                  <a:latin typeface="Cormorant Garamond"/>
                  <a:ea typeface="Cormorant Garamond"/>
                  <a:cs typeface="Cormorant Garamond"/>
                  <a:sym typeface="Cormorant Garamond"/>
                </a:rPr>
                <a:t> a </a:t>
              </a:r>
              <a:r>
                <a:rPr lang="en-US" sz="3200" b="1" dirty="0" err="1">
                  <a:solidFill>
                    <a:srgbClr val="1A1B18"/>
                  </a:solidFill>
                  <a:latin typeface="Cormorant Garamond"/>
                  <a:ea typeface="Cormorant Garamond"/>
                  <a:cs typeface="Cormorant Garamond"/>
                  <a:sym typeface="Cormorant Garamond"/>
                </a:rPr>
                <a:t>participação</a:t>
              </a:r>
              <a:r>
                <a:rPr lang="en-US" sz="3200" b="1" dirty="0">
                  <a:solidFill>
                    <a:srgbClr val="1A1B18"/>
                  </a:solidFill>
                  <a:latin typeface="Cormorant Garamond"/>
                  <a:ea typeface="Cormorant Garamond"/>
                  <a:cs typeface="Cormorant Garamond"/>
                  <a:sym typeface="Cormorant Garamond"/>
                </a:rPr>
                <a:t> dos </a:t>
              </a:r>
              <a:r>
                <a:rPr lang="en-US" sz="3200" b="1" dirty="0" err="1">
                  <a:solidFill>
                    <a:srgbClr val="1A1B18"/>
                  </a:solidFill>
                  <a:latin typeface="Cormorant Garamond"/>
                  <a:ea typeface="Cormorant Garamond"/>
                  <a:cs typeface="Cormorant Garamond"/>
                  <a:sym typeface="Cormorant Garamond"/>
                </a:rPr>
                <a:t>homens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na</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luta</a:t>
              </a:r>
              <a:r>
                <a:rPr lang="en-US" sz="3200" b="1" dirty="0">
                  <a:solidFill>
                    <a:srgbClr val="1A1B18"/>
                  </a:solidFill>
                  <a:latin typeface="Cormorant Garamond"/>
                  <a:ea typeface="Cormorant Garamond"/>
                  <a:cs typeface="Cormorant Garamond"/>
                  <a:sym typeface="Cormorant Garamond"/>
                </a:rPr>
                <a:t> contra a </a:t>
              </a:r>
              <a:r>
                <a:rPr lang="en-US" sz="3200" b="1" dirty="0" err="1">
                  <a:solidFill>
                    <a:srgbClr val="1A1B18"/>
                  </a:solidFill>
                  <a:latin typeface="Cormorant Garamond"/>
                  <a:ea typeface="Cormorant Garamond"/>
                  <a:cs typeface="Cormorant Garamond"/>
                  <a:sym typeface="Cormorant Garamond"/>
                </a:rPr>
                <a:t>violência</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doméstica</a:t>
              </a:r>
              <a:r>
                <a:rPr lang="en-US" sz="3200" b="1" dirty="0">
                  <a:solidFill>
                    <a:srgbClr val="1A1B18"/>
                  </a:solidFill>
                  <a:latin typeface="Cormorant Garamond"/>
                  <a:ea typeface="Cormorant Garamond"/>
                  <a:cs typeface="Cormorant Garamond"/>
                  <a:sym typeface="Cormorant Garamond"/>
                </a:rPr>
                <a:t>, familiar e de </a:t>
              </a:r>
              <a:r>
                <a:rPr lang="en-US" sz="3200" b="1" dirty="0" err="1">
                  <a:solidFill>
                    <a:srgbClr val="1A1B18"/>
                  </a:solidFill>
                  <a:latin typeface="Cormorant Garamond"/>
                  <a:ea typeface="Cormorant Garamond"/>
                  <a:cs typeface="Cormorant Garamond"/>
                  <a:sym typeface="Cormorant Garamond"/>
                </a:rPr>
                <a:t>gênero</a:t>
              </a:r>
              <a:r>
                <a:rPr lang="en-US" sz="3200" b="1" dirty="0">
                  <a:solidFill>
                    <a:srgbClr val="1A1B18"/>
                  </a:solidFill>
                  <a:latin typeface="Cormorant Garamond"/>
                  <a:ea typeface="Cormorant Garamond"/>
                  <a:cs typeface="Cormorant Garamond"/>
                  <a:sym typeface="Cormorant Garamond"/>
                </a:rPr>
                <a:t> é fundamental para </a:t>
              </a:r>
              <a:r>
                <a:rPr lang="en-US" sz="3200" b="1" dirty="0" err="1">
                  <a:solidFill>
                    <a:srgbClr val="1A1B18"/>
                  </a:solidFill>
                  <a:latin typeface="Cormorant Garamond"/>
                  <a:ea typeface="Cormorant Garamond"/>
                  <a:cs typeface="Cormorant Garamond"/>
                  <a:sym typeface="Cormorant Garamond"/>
                </a:rPr>
                <a:t>todos</a:t>
              </a:r>
              <a:r>
                <a:rPr lang="en-US" sz="3200" b="1" dirty="0">
                  <a:solidFill>
                    <a:srgbClr val="1A1B18"/>
                  </a:solidFill>
                  <a:latin typeface="Cormorant Garamond"/>
                  <a:ea typeface="Cormorant Garamond"/>
                  <a:cs typeface="Cormorant Garamond"/>
                  <a:sym typeface="Cormorant Garamond"/>
                </a:rPr>
                <a:t> e </a:t>
              </a:r>
              <a:r>
                <a:rPr lang="en-US" sz="3200" b="1" dirty="0" err="1">
                  <a:solidFill>
                    <a:srgbClr val="1A1B18"/>
                  </a:solidFill>
                  <a:latin typeface="Cormorant Garamond"/>
                  <a:ea typeface="Cormorant Garamond"/>
                  <a:cs typeface="Cormorant Garamond"/>
                  <a:sym typeface="Cormorant Garamond"/>
                </a:rPr>
                <a:t>todas</a:t>
              </a:r>
              <a:r>
                <a:rPr lang="en-US" sz="3200" b="1" dirty="0">
                  <a:solidFill>
                    <a:srgbClr val="1A1B18"/>
                  </a:solidFill>
                  <a:latin typeface="Cormorant Garamond"/>
                  <a:ea typeface="Cormorant Garamond"/>
                  <a:cs typeface="Cormorant Garamond"/>
                  <a:sym typeface="Cormorant Garamond"/>
                </a:rPr>
                <a:t>. É </a:t>
              </a:r>
              <a:r>
                <a:rPr lang="en-US" sz="3200" b="1" dirty="0" err="1">
                  <a:solidFill>
                    <a:srgbClr val="1A1B18"/>
                  </a:solidFill>
                  <a:latin typeface="Cormorant Garamond"/>
                  <a:ea typeface="Cormorant Garamond"/>
                  <a:cs typeface="Cormorant Garamond"/>
                  <a:sym typeface="Cormorant Garamond"/>
                </a:rPr>
                <a:t>importante</a:t>
              </a:r>
              <a:r>
                <a:rPr lang="en-US" sz="3200" b="1" dirty="0">
                  <a:solidFill>
                    <a:srgbClr val="1A1B18"/>
                  </a:solidFill>
                  <a:latin typeface="Cormorant Garamond"/>
                  <a:ea typeface="Cormorant Garamond"/>
                  <a:cs typeface="Cormorant Garamond"/>
                  <a:sym typeface="Cormorant Garamond"/>
                </a:rPr>
                <a:t> que </a:t>
              </a:r>
              <a:r>
                <a:rPr lang="en-US" sz="3200" b="1" dirty="0" err="1">
                  <a:solidFill>
                    <a:srgbClr val="1A1B18"/>
                  </a:solidFill>
                  <a:latin typeface="Cormorant Garamond"/>
                  <a:ea typeface="Cormorant Garamond"/>
                  <a:cs typeface="Cormorant Garamond"/>
                  <a:sym typeface="Cormorant Garamond"/>
                </a:rPr>
                <a:t>os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homens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reconheçam</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seus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limites</a:t>
              </a:r>
              <a:r>
                <a:rPr lang="en-US" sz="3200" b="1" dirty="0">
                  <a:solidFill>
                    <a:srgbClr val="1A1B18"/>
                  </a:solidFill>
                  <a:latin typeface="Cormorant Garamond"/>
                  <a:ea typeface="Cormorant Garamond"/>
                  <a:cs typeface="Cormorant Garamond"/>
                  <a:sym typeface="Cormorant Garamond"/>
                </a:rPr>
                <a:t> e </a:t>
              </a:r>
              <a:r>
                <a:rPr lang="en-US" sz="3200" b="1" dirty="0" err="1">
                  <a:solidFill>
                    <a:srgbClr val="1A1B18"/>
                  </a:solidFill>
                  <a:latin typeface="Cormorant Garamond"/>
                  <a:ea typeface="Cormorant Garamond"/>
                  <a:cs typeface="Cormorant Garamond"/>
                  <a:sym typeface="Cormorant Garamond"/>
                </a:rPr>
                <a:t>não</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sejam</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agressivos</a:t>
              </a:r>
              <a:r>
                <a:rPr lang="en-US" sz="3200" b="1" dirty="0">
                  <a:solidFill>
                    <a:srgbClr val="1A1B18"/>
                  </a:solidFill>
                  <a:latin typeface="Cormorant Garamond"/>
                  <a:ea typeface="Cormorant Garamond"/>
                  <a:cs typeface="Cormorant Garamond"/>
                  <a:sym typeface="Cormorant Garamond"/>
                </a:rPr>
                <a:t> para que </a:t>
              </a:r>
              <a:r>
                <a:rPr lang="en-US" sz="3200" b="1" dirty="0" err="1">
                  <a:solidFill>
                    <a:srgbClr val="1A1B18"/>
                  </a:solidFill>
                  <a:latin typeface="Cormorant Garamond"/>
                  <a:ea typeface="Cormorant Garamond"/>
                  <a:cs typeface="Cormorant Garamond"/>
                  <a:sym typeface="Cormorant Garamond"/>
                </a:rPr>
                <a:t>possam</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ajudar</a:t>
              </a:r>
              <a:r>
                <a:rPr lang="en-US" sz="3200" b="1" dirty="0">
                  <a:solidFill>
                    <a:srgbClr val="1A1B18"/>
                  </a:solidFill>
                  <a:latin typeface="Cormorant Garamond"/>
                  <a:ea typeface="Cormorant Garamond"/>
                  <a:cs typeface="Cormorant Garamond"/>
                  <a:sym typeface="Cormorant Garamond"/>
                </a:rPr>
                <a:t> a </a:t>
              </a:r>
              <a:r>
                <a:rPr lang="en-US" sz="3200" b="1" dirty="0" err="1">
                  <a:solidFill>
                    <a:srgbClr val="1A1B18"/>
                  </a:solidFill>
                  <a:latin typeface="Cormorant Garamond"/>
                  <a:ea typeface="Cormorant Garamond"/>
                  <a:cs typeface="Cormorant Garamond"/>
                  <a:sym typeface="Cormorant Garamond"/>
                </a:rPr>
                <a:t>si</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mesmos</a:t>
              </a:r>
              <a:r>
                <a:rPr lang="en-US" sz="3200" b="1" dirty="0">
                  <a:solidFill>
                    <a:srgbClr val="1A1B18"/>
                  </a:solidFill>
                  <a:latin typeface="Cormorant Garamond"/>
                  <a:ea typeface="Cormorant Garamond"/>
                  <a:cs typeface="Cormorant Garamond"/>
                  <a:sym typeface="Cormorant Garamond"/>
                </a:rPr>
                <a:t> e </a:t>
              </a:r>
              <a:r>
                <a:rPr lang="en-US" sz="3200" b="1" dirty="0" err="1">
                  <a:solidFill>
                    <a:srgbClr val="1A1B18"/>
                  </a:solidFill>
                  <a:latin typeface="Cormorant Garamond"/>
                  <a:ea typeface="Cormorant Garamond"/>
                  <a:cs typeface="Cormorant Garamond"/>
                  <a:sym typeface="Cormorant Garamond"/>
                </a:rPr>
                <a:t>impedir</a:t>
              </a:r>
              <a:r>
                <a:rPr lang="en-US" sz="3200" b="1" dirty="0">
                  <a:solidFill>
                    <a:srgbClr val="1A1B18"/>
                  </a:solidFill>
                  <a:latin typeface="Cormorant Garamond"/>
                  <a:ea typeface="Cormorant Garamond"/>
                  <a:cs typeface="Cormorant Garamond"/>
                  <a:sym typeface="Cormorant Garamond"/>
                </a:rPr>
                <a:t> que </a:t>
              </a:r>
              <a:r>
                <a:rPr lang="en-US" sz="3200" b="1" dirty="0" err="1">
                  <a:solidFill>
                    <a:srgbClr val="1A1B18"/>
                  </a:solidFill>
                  <a:latin typeface="Cormorant Garamond"/>
                  <a:ea typeface="Cormorant Garamond"/>
                  <a:cs typeface="Cormorant Garamond"/>
                  <a:sym typeface="Cormorant Garamond"/>
                </a:rPr>
                <a:t>mais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mulheres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sejam</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vítimas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dessa</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violência</a:t>
              </a:r>
              <a:r>
                <a:rPr lang="en-US" sz="3200" b="1" dirty="0">
                  <a:solidFill>
                    <a:srgbClr val="1A1B18"/>
                  </a:solidFill>
                  <a:latin typeface="Cormorant Garamond"/>
                  <a:ea typeface="Cormorant Garamond"/>
                  <a:cs typeface="Cormorant Garamond"/>
                  <a:sym typeface="Cormorant Garamond"/>
                </a:rPr>
                <a:t>.</a:t>
              </a:r>
            </a:p>
            <a:p>
              <a:pPr algn="l">
                <a:lnSpc>
                  <a:spcPts val="3680"/>
                </a:lnSpc>
              </a:pPr>
              <a:endParaRPr lang="en-US" sz="3200" b="1" dirty="0">
                <a:solidFill>
                  <a:srgbClr val="1A1B18"/>
                </a:solidFill>
                <a:latin typeface="Cormorant Garamond"/>
                <a:ea typeface="Cormorant Garamond"/>
                <a:cs typeface="Cormorant Garamond"/>
                <a:sym typeface="Cormorant Garamond"/>
              </a:endParaRPr>
            </a:p>
            <a:p>
              <a:pPr algn="l">
                <a:lnSpc>
                  <a:spcPts val="3680"/>
                </a:lnSpc>
              </a:pPr>
              <a:r>
                <a:rPr lang="en-US" sz="3200" b="1" dirty="0" err="1">
                  <a:solidFill>
                    <a:srgbClr val="1A1B18"/>
                  </a:solidFill>
                  <a:latin typeface="Cormorant Garamond"/>
                  <a:ea typeface="Cormorant Garamond"/>
                  <a:cs typeface="Cormorant Garamond"/>
                  <a:sym typeface="Cormorant Garamond"/>
                </a:rPr>
                <a:t>Denunciar</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atitudes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vindas</a:t>
              </a:r>
              <a:r>
                <a:rPr lang="en-US" sz="3200" b="1" dirty="0">
                  <a:solidFill>
                    <a:srgbClr val="1A1B18"/>
                  </a:solidFill>
                  <a:latin typeface="Cormorant Garamond"/>
                  <a:ea typeface="Cormorant Garamond"/>
                  <a:cs typeface="Cormorant Garamond"/>
                  <a:sym typeface="Cormorant Garamond"/>
                </a:rPr>
                <a:t> de outros </a:t>
              </a:r>
              <a:r>
                <a:rPr lang="en-US" sz="3200" b="1" dirty="0" err="1">
                  <a:solidFill>
                    <a:srgbClr val="1A1B18"/>
                  </a:solidFill>
                  <a:latin typeface="Cormorant Garamond"/>
                  <a:ea typeface="Cormorant Garamond"/>
                  <a:cs typeface="Cormorant Garamond"/>
                  <a:sym typeface="Cormorant Garamond"/>
                </a:rPr>
                <a:t>homens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agressores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sejam</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seus</a:t>
              </a:r>
              <a:r>
                <a:rPr lang="en-US" sz="3200" b="1" dirty="0">
                  <a:solidFill>
                    <a:srgbClr val="1A1B18"/>
                  </a:solidFill>
                  <a:latin typeface="Cormorant Garamond"/>
                  <a:ea typeface="Cormorant Garamond"/>
                  <a:cs typeface="Cormorant Garamond"/>
                  <a:sym typeface="Cormorant Garamond"/>
                </a:rPr>
                <a:t> amigos, </a:t>
              </a:r>
              <a:r>
                <a:rPr lang="en-US" sz="3200" b="1" dirty="0" err="1">
                  <a:solidFill>
                    <a:srgbClr val="1A1B18"/>
                  </a:solidFill>
                  <a:latin typeface="Cormorant Garamond"/>
                  <a:ea typeface="Cormorant Garamond"/>
                  <a:cs typeface="Cormorant Garamond"/>
                  <a:sym typeface="Cormorant Garamond"/>
                </a:rPr>
                <a:t>familiares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colegas</a:t>
              </a:r>
              <a:r>
                <a:rPr lang="en-US" sz="3200" b="1" dirty="0">
                  <a:solidFill>
                    <a:srgbClr val="1A1B18"/>
                  </a:solidFill>
                  <a:latin typeface="Cormorant Garamond"/>
                  <a:ea typeface="Cormorant Garamond"/>
                  <a:cs typeface="Cormorant Garamond"/>
                  <a:sym typeface="Cormorant Garamond"/>
                </a:rPr>
                <a:t> é </a:t>
              </a:r>
              <a:r>
                <a:rPr lang="en-US" sz="3200" b="1" dirty="0" err="1">
                  <a:solidFill>
                    <a:srgbClr val="1A1B18"/>
                  </a:solidFill>
                  <a:latin typeface="Cormorant Garamond"/>
                  <a:ea typeface="Cormorant Garamond"/>
                  <a:cs typeface="Cormorant Garamond"/>
                  <a:sym typeface="Cormorant Garamond"/>
                </a:rPr>
                <a:t>também</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uma</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maneira</a:t>
              </a:r>
              <a:r>
                <a:rPr lang="en-US" sz="3200" b="1" dirty="0">
                  <a:solidFill>
                    <a:srgbClr val="1A1B18"/>
                  </a:solidFill>
                  <a:latin typeface="Cormorant Garamond"/>
                  <a:ea typeface="Cormorant Garamond"/>
                  <a:cs typeface="Cormorant Garamond"/>
                  <a:sym typeface="Cormorant Garamond"/>
                </a:rPr>
                <a:t> de </a:t>
              </a:r>
              <a:r>
                <a:rPr lang="en-US" sz="3200" b="1" dirty="0" err="1">
                  <a:solidFill>
                    <a:srgbClr val="1A1B18"/>
                  </a:solidFill>
                  <a:latin typeface="Cormorant Garamond"/>
                  <a:ea typeface="Cormorant Garamond"/>
                  <a:cs typeface="Cormorant Garamond"/>
                  <a:sym typeface="Cormorant Garamond"/>
                </a:rPr>
                <a:t>ajudar</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pois</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mostra</a:t>
              </a:r>
              <a:r>
                <a:rPr lang="en-US" sz="3200" b="1" dirty="0">
                  <a:solidFill>
                    <a:srgbClr val="1A1B18"/>
                  </a:solidFill>
                  <a:latin typeface="Cormorant Garamond"/>
                  <a:ea typeface="Cormorant Garamond"/>
                  <a:cs typeface="Cormorant Garamond"/>
                  <a:sym typeface="Cormorant Garamond"/>
                </a:rPr>
                <a:t> </a:t>
              </a:r>
              <a:r>
                <a:rPr lang="en-US" sz="3200" b="1" dirty="0" err="1">
                  <a:solidFill>
                    <a:srgbClr val="1A1B18"/>
                  </a:solidFill>
                  <a:latin typeface="Cormorant Garamond"/>
                  <a:ea typeface="Cormorant Garamond"/>
                  <a:cs typeface="Cormorant Garamond"/>
                  <a:sym typeface="Cormorant Garamond"/>
                </a:rPr>
                <a:t>acolhimento</a:t>
              </a:r>
              <a:r>
                <a:rPr lang="en-US" sz="3200" b="1" dirty="0">
                  <a:solidFill>
                    <a:srgbClr val="1A1B18"/>
                  </a:solidFill>
                  <a:latin typeface="Cormorant Garamond"/>
                  <a:ea typeface="Cormorant Garamond"/>
                  <a:cs typeface="Cormorant Garamond"/>
                  <a:sym typeface="Cormorant Garamond"/>
                </a:rPr>
                <a:t> e </a:t>
              </a:r>
              <a:r>
                <a:rPr lang="en-US" sz="3200" b="1" dirty="0" err="1">
                  <a:solidFill>
                    <a:srgbClr val="1A1B18"/>
                  </a:solidFill>
                  <a:latin typeface="Cormorant Garamond"/>
                  <a:ea typeface="Cormorant Garamond"/>
                  <a:cs typeface="Cormorant Garamond"/>
                  <a:sym typeface="Cormorant Garamond"/>
                </a:rPr>
                <a:t>empatia</a:t>
              </a:r>
              <a:r>
                <a:rPr lang="en-US" sz="3200" b="1" dirty="0">
                  <a:solidFill>
                    <a:srgbClr val="1A1B18"/>
                  </a:solidFill>
                  <a:latin typeface="Cormorant Garamond"/>
                  <a:ea typeface="Cormorant Garamond"/>
                  <a:cs typeface="Cormorant Garamond"/>
                  <a:sym typeface="Cormorant Garamond"/>
                </a:rPr>
                <a:t>.</a:t>
              </a:r>
            </a:p>
            <a:p>
              <a:pPr algn="l">
                <a:lnSpc>
                  <a:spcPts val="3680"/>
                </a:lnSpc>
              </a:pPr>
              <a:endParaRPr lang="en-US" sz="3200" b="1" dirty="0">
                <a:solidFill>
                  <a:srgbClr val="1A1B18"/>
                </a:solidFill>
                <a:latin typeface="Cormorant Garamond"/>
                <a:ea typeface="Cormorant Garamond"/>
                <a:cs typeface="Cormorant Garamond"/>
                <a:sym typeface="Cormorant Garamond"/>
              </a:endParaRPr>
            </a:p>
            <a:p>
              <a:pPr algn="l">
                <a:lnSpc>
                  <a:spcPts val="3680"/>
                </a:lnSpc>
              </a:pPr>
              <a:r>
                <a:rPr lang="en-US" sz="3200" b="1" dirty="0">
                  <a:solidFill>
                    <a:srgbClr val="1A1B18"/>
                  </a:solidFill>
                  <a:latin typeface="Cormorant Garamond Bold"/>
                  <a:ea typeface="Cormorant Garamond Bold"/>
                  <a:cs typeface="Cormorant Garamond Bold"/>
                  <a:sym typeface="Cormorant Garamond Bold"/>
                </a:rPr>
                <a:t>●Um </a:t>
              </a:r>
              <a:r>
                <a:rPr lang="en-US" sz="3200" b="1" dirty="0" err="1">
                  <a:solidFill>
                    <a:srgbClr val="1A1B18"/>
                  </a:solidFill>
                  <a:latin typeface="Cormorant Garamond Bold"/>
                  <a:ea typeface="Cormorant Garamond Bold"/>
                  <a:cs typeface="Cormorant Garamond Bold"/>
                  <a:sym typeface="Cormorant Garamond Bold"/>
                </a:rPr>
                <a:t>homem</a:t>
              </a:r>
              <a:r>
                <a:rPr lang="en-US" sz="3200" b="1" dirty="0">
                  <a:solidFill>
                    <a:srgbClr val="1A1B18"/>
                  </a:solidFill>
                  <a:latin typeface="Cormorant Garamond Bold"/>
                  <a:ea typeface="Cormorant Garamond Bold"/>
                  <a:cs typeface="Cormorant Garamond Bold"/>
                  <a:sym typeface="Cormorant Garamond Bold"/>
                </a:rPr>
                <a:t> de </a:t>
              </a:r>
              <a:r>
                <a:rPr lang="en-US" sz="3200" b="1" dirty="0" err="1">
                  <a:solidFill>
                    <a:srgbClr val="1A1B18"/>
                  </a:solidFill>
                  <a:latin typeface="Cormorant Garamond Bold"/>
                  <a:ea typeface="Cormorant Garamond Bold"/>
                  <a:cs typeface="Cormorant Garamond Bold"/>
                  <a:sym typeface="Cormorant Garamond Bold"/>
                </a:rPr>
                <a:t>caráter</a:t>
              </a:r>
              <a:r>
                <a:rPr lang="en-US" sz="3200" b="1" dirty="0">
                  <a:solidFill>
                    <a:srgbClr val="1A1B18"/>
                  </a:solidFill>
                  <a:latin typeface="Cormorant Garamond Bold"/>
                  <a:ea typeface="Cormorant Garamond Bold"/>
                  <a:cs typeface="Cormorant Garamond Bold"/>
                  <a:sym typeface="Cormorant Garamond Bold"/>
                </a:rPr>
                <a:t> e de </a:t>
              </a:r>
              <a:r>
                <a:rPr lang="en-US" sz="3200" b="1" dirty="0" err="1">
                  <a:solidFill>
                    <a:srgbClr val="1A1B18"/>
                  </a:solidFill>
                  <a:latin typeface="Cormorant Garamond Bold"/>
                  <a:ea typeface="Cormorant Garamond Bold"/>
                  <a:cs typeface="Cormorant Garamond Bold"/>
                  <a:sym typeface="Cormorant Garamond Bold"/>
                </a:rPr>
                <a:t>princípios</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jamais</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deveria</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levantar</a:t>
              </a:r>
              <a:r>
                <a:rPr lang="en-US" sz="3200" b="1" dirty="0">
                  <a:solidFill>
                    <a:srgbClr val="1A1B18"/>
                  </a:solidFill>
                  <a:latin typeface="Cormorant Garamond Bold"/>
                  <a:ea typeface="Cormorant Garamond Bold"/>
                  <a:cs typeface="Cormorant Garamond Bold"/>
                  <a:sym typeface="Cormorant Garamond Bold"/>
                </a:rPr>
                <a:t> as </a:t>
              </a:r>
              <a:r>
                <a:rPr lang="en-US" sz="3200" b="1" dirty="0" err="1">
                  <a:solidFill>
                    <a:srgbClr val="1A1B18"/>
                  </a:solidFill>
                  <a:latin typeface="Cormorant Garamond Bold"/>
                  <a:ea typeface="Cormorant Garamond Bold"/>
                  <a:cs typeface="Cormorant Garamond Bold"/>
                  <a:sym typeface="Cormorant Garamond Bold"/>
                </a:rPr>
                <a:t>mãos</a:t>
              </a:r>
              <a:r>
                <a:rPr lang="en-US" sz="3200" b="1" dirty="0">
                  <a:solidFill>
                    <a:srgbClr val="1A1B18"/>
                  </a:solidFill>
                  <a:latin typeface="Cormorant Garamond Bold"/>
                  <a:ea typeface="Cormorant Garamond Bold"/>
                  <a:cs typeface="Cormorant Garamond Bold"/>
                  <a:sym typeface="Cormorant Garamond Bold"/>
                </a:rPr>
                <a:t> para </a:t>
              </a:r>
              <a:r>
                <a:rPr lang="en-US" sz="3200" b="1" dirty="0" err="1">
                  <a:solidFill>
                    <a:srgbClr val="1A1B18"/>
                  </a:solidFill>
                  <a:latin typeface="Cormorant Garamond Bold"/>
                  <a:ea typeface="Cormorant Garamond Bold"/>
                  <a:cs typeface="Cormorant Garamond Bold"/>
                  <a:sym typeface="Cormorant Garamond Bold"/>
                </a:rPr>
                <a:t>agredir</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uma</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mulher</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seu</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papel</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deve</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ser</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acolher</a:t>
              </a:r>
              <a:r>
                <a:rPr lang="en-US" sz="3200" b="1" dirty="0">
                  <a:solidFill>
                    <a:srgbClr val="1A1B18"/>
                  </a:solidFill>
                  <a:latin typeface="Cormorant Garamond Bold"/>
                  <a:ea typeface="Cormorant Garamond Bold"/>
                  <a:cs typeface="Cormorant Garamond Bold"/>
                  <a:sym typeface="Cormorant Garamond Bold"/>
                </a:rPr>
                <a:t> e </a:t>
              </a:r>
              <a:r>
                <a:rPr lang="en-US" sz="3200" b="1" dirty="0" err="1">
                  <a:solidFill>
                    <a:srgbClr val="1A1B18"/>
                  </a:solidFill>
                  <a:latin typeface="Cormorant Garamond Bold"/>
                  <a:ea typeface="Cormorant Garamond Bold"/>
                  <a:cs typeface="Cormorant Garamond Bold"/>
                  <a:sym typeface="Cormorant Garamond Bold"/>
                </a:rPr>
                <a:t>apoiar</a:t>
              </a:r>
              <a:r>
                <a:rPr lang="en-US" sz="3200" b="1" dirty="0">
                  <a:solidFill>
                    <a:srgbClr val="1A1B18"/>
                  </a:solidFill>
                  <a:latin typeface="Cormorant Garamond Bold"/>
                  <a:ea typeface="Cormorant Garamond Bold"/>
                  <a:cs typeface="Cormorant Garamond Bold"/>
                  <a:sym typeface="Cormorant Garamond Bold"/>
                </a:rPr>
                <a:t>. A </a:t>
              </a:r>
              <a:r>
                <a:rPr lang="en-US" sz="3200" b="1" dirty="0" err="1">
                  <a:solidFill>
                    <a:srgbClr val="1A1B18"/>
                  </a:solidFill>
                  <a:latin typeface="Cormorant Garamond Bold"/>
                  <a:ea typeface="Cormorant Garamond Bold"/>
                  <a:cs typeface="Cormorant Garamond Bold"/>
                  <a:sym typeface="Cormorant Garamond Bold"/>
                </a:rPr>
                <a:t>agressão</a:t>
              </a:r>
              <a:r>
                <a:rPr lang="en-US" sz="3200" b="1" dirty="0">
                  <a:solidFill>
                    <a:srgbClr val="1A1B18"/>
                  </a:solidFill>
                  <a:latin typeface="Cormorant Garamond Bold"/>
                  <a:ea typeface="Cormorant Garamond Bold"/>
                  <a:cs typeface="Cormorant Garamond Bold"/>
                  <a:sym typeface="Cormorant Garamond Bold"/>
                </a:rPr>
                <a:t> é </a:t>
              </a:r>
              <a:r>
                <a:rPr lang="en-US" sz="3200" b="1" dirty="0" err="1">
                  <a:solidFill>
                    <a:srgbClr val="1A1B18"/>
                  </a:solidFill>
                  <a:latin typeface="Cormorant Garamond Bold"/>
                  <a:ea typeface="Cormorant Garamond Bold"/>
                  <a:cs typeface="Cormorant Garamond Bold"/>
                  <a:sym typeface="Cormorant Garamond Bold"/>
                </a:rPr>
                <a:t>uma</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conduta</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covarde</a:t>
              </a:r>
              <a:r>
                <a:rPr lang="en-US" sz="3200" b="1" dirty="0">
                  <a:solidFill>
                    <a:srgbClr val="1A1B18"/>
                  </a:solidFill>
                  <a:latin typeface="Cormorant Garamond Bold"/>
                  <a:ea typeface="Cormorant Garamond Bold"/>
                  <a:cs typeface="Cormorant Garamond Bold"/>
                  <a:sym typeface="Cormorant Garamond Bold"/>
                </a:rPr>
                <a:t>.</a:t>
              </a:r>
            </a:p>
            <a:p>
              <a:pPr algn="l">
                <a:lnSpc>
                  <a:spcPts val="3680"/>
                </a:lnSpc>
              </a:pPr>
              <a:endParaRPr lang="en-US" sz="3200" b="1" dirty="0">
                <a:solidFill>
                  <a:srgbClr val="1A1B18"/>
                </a:solidFill>
                <a:latin typeface="Cormorant Garamond Bold"/>
                <a:ea typeface="Cormorant Garamond Bold"/>
                <a:cs typeface="Cormorant Garamond Bold"/>
                <a:sym typeface="Cormorant Garamond Bold"/>
              </a:endParaRPr>
            </a:p>
            <a:p>
              <a:pPr algn="l">
                <a:lnSpc>
                  <a:spcPts val="3680"/>
                </a:lnSpc>
              </a:pPr>
              <a:r>
                <a:rPr lang="en-US" sz="3200" b="1" dirty="0">
                  <a:solidFill>
                    <a:srgbClr val="1A1B18"/>
                  </a:solidFill>
                  <a:latin typeface="Cormorant Garamond Bold"/>
                  <a:ea typeface="Cormorant Garamond Bold"/>
                  <a:cs typeface="Cormorant Garamond Bold"/>
                  <a:sym typeface="Cormorant Garamond Bold"/>
                </a:rPr>
                <a:t>●</a:t>
              </a:r>
              <a:r>
                <a:rPr lang="en-US" sz="3200" b="1" dirty="0" err="1">
                  <a:solidFill>
                    <a:srgbClr val="1A1B18"/>
                  </a:solidFill>
                  <a:latin typeface="Cormorant Garamond Bold"/>
                  <a:ea typeface="Cormorant Garamond Bold"/>
                  <a:cs typeface="Cormorant Garamond Bold"/>
                  <a:sym typeface="Cormorant Garamond Bold"/>
                </a:rPr>
                <a:t>Aceitar</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suas</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inseguranças</a:t>
              </a:r>
              <a:r>
                <a:rPr lang="en-US" sz="3200" b="1" dirty="0">
                  <a:solidFill>
                    <a:srgbClr val="1A1B18"/>
                  </a:solidFill>
                  <a:latin typeface="Cormorant Garamond Bold"/>
                  <a:ea typeface="Cormorant Garamond Bold"/>
                  <a:cs typeface="Cormorant Garamond Bold"/>
                  <a:sym typeface="Cormorant Garamond Bold"/>
                </a:rPr>
                <a:t> e </a:t>
              </a:r>
              <a:r>
                <a:rPr lang="en-US" sz="3200" b="1" dirty="0" err="1">
                  <a:solidFill>
                    <a:srgbClr val="1A1B18"/>
                  </a:solidFill>
                  <a:latin typeface="Cormorant Garamond Bold"/>
                  <a:ea typeface="Cormorant Garamond Bold"/>
                  <a:cs typeface="Cormorant Garamond Bold"/>
                  <a:sym typeface="Cormorant Garamond Bold"/>
                </a:rPr>
                <a:t>não</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culpar</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suas</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companheiras</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na</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tentativa</a:t>
              </a:r>
              <a:r>
                <a:rPr lang="en-US" sz="3200" b="1" dirty="0">
                  <a:solidFill>
                    <a:srgbClr val="1A1B18"/>
                  </a:solidFill>
                  <a:latin typeface="Cormorant Garamond Bold"/>
                  <a:ea typeface="Cormorant Garamond Bold"/>
                  <a:cs typeface="Cormorant Garamond Bold"/>
                  <a:sym typeface="Cormorant Garamond Bold"/>
                </a:rPr>
                <a:t> de </a:t>
              </a:r>
              <a:r>
                <a:rPr lang="en-US" sz="3200" b="1" dirty="0" err="1">
                  <a:solidFill>
                    <a:srgbClr val="1A1B18"/>
                  </a:solidFill>
                  <a:latin typeface="Cormorant Garamond Bold"/>
                  <a:ea typeface="Cormorant Garamond Bold"/>
                  <a:cs typeface="Cormorant Garamond Bold"/>
                  <a:sym typeface="Cormorant Garamond Bold"/>
                </a:rPr>
                <a:t>afastar</a:t>
              </a:r>
              <a:r>
                <a:rPr lang="en-US" sz="3200" b="1" dirty="0">
                  <a:solidFill>
                    <a:srgbClr val="1A1B18"/>
                  </a:solidFill>
                  <a:latin typeface="Cormorant Garamond Bold"/>
                  <a:ea typeface="Cormorant Garamond Bold"/>
                  <a:cs typeface="Cormorant Garamond Bold"/>
                  <a:sym typeface="Cormorant Garamond Bold"/>
                </a:rPr>
                <a:t> o </a:t>
              </a:r>
              <a:r>
                <a:rPr lang="en-US" sz="3200" b="1" dirty="0" err="1">
                  <a:solidFill>
                    <a:srgbClr val="1A1B18"/>
                  </a:solidFill>
                  <a:latin typeface="Cormorant Garamond Bold"/>
                  <a:ea typeface="Cormorant Garamond Bold"/>
                  <a:cs typeface="Cormorant Garamond Bold"/>
                  <a:sym typeface="Cormorant Garamond Bold"/>
                </a:rPr>
                <a:t>sentimento</a:t>
              </a:r>
              <a:r>
                <a:rPr lang="en-US" sz="3200" b="1" dirty="0">
                  <a:solidFill>
                    <a:srgbClr val="1A1B18"/>
                  </a:solidFill>
                  <a:latin typeface="Cormorant Garamond Bold"/>
                  <a:ea typeface="Cormorant Garamond Bold"/>
                  <a:cs typeface="Cormorant Garamond Bold"/>
                  <a:sym typeface="Cormorant Garamond Bold"/>
                </a:rPr>
                <a:t> de </a:t>
              </a:r>
              <a:r>
                <a:rPr lang="en-US" sz="3200" b="1" dirty="0" err="1">
                  <a:solidFill>
                    <a:srgbClr val="1A1B18"/>
                  </a:solidFill>
                  <a:latin typeface="Cormorant Garamond Bold"/>
                  <a:ea typeface="Cormorant Garamond Bold"/>
                  <a:cs typeface="Cormorant Garamond Bold"/>
                  <a:sym typeface="Cormorant Garamond Bold"/>
                </a:rPr>
                <a:t>insatisfação</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consigo</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mesmo</a:t>
              </a:r>
              <a:r>
                <a:rPr lang="en-US" sz="3200" b="1" dirty="0">
                  <a:solidFill>
                    <a:srgbClr val="1A1B18"/>
                  </a:solidFill>
                  <a:latin typeface="Cormorant Garamond Bold"/>
                  <a:ea typeface="Cormorant Garamond Bold"/>
                  <a:cs typeface="Cormorant Garamond Bold"/>
                  <a:sym typeface="Cormorant Garamond Bold"/>
                </a:rPr>
                <a:t> é um </a:t>
              </a:r>
              <a:r>
                <a:rPr lang="en-US" sz="3200" b="1" dirty="0" err="1">
                  <a:solidFill>
                    <a:srgbClr val="1A1B18"/>
                  </a:solidFill>
                  <a:latin typeface="Cormorant Garamond Bold"/>
                  <a:ea typeface="Cormorant Garamond Bold"/>
                  <a:cs typeface="Cormorant Garamond Bold"/>
                  <a:sym typeface="Cormorant Garamond Bold"/>
                </a:rPr>
                <a:t>passo</a:t>
              </a:r>
              <a:r>
                <a:rPr lang="en-US" sz="3200" b="1" dirty="0">
                  <a:solidFill>
                    <a:srgbClr val="1A1B18"/>
                  </a:solidFill>
                  <a:latin typeface="Cormorant Garamond Bold"/>
                  <a:ea typeface="Cormorant Garamond Bold"/>
                  <a:cs typeface="Cormorant Garamond Bold"/>
                  <a:sym typeface="Cormorant Garamond Bold"/>
                </a:rPr>
                <a:t> para </a:t>
              </a:r>
              <a:r>
                <a:rPr lang="en-US" sz="3200" b="1" dirty="0" err="1">
                  <a:solidFill>
                    <a:srgbClr val="1A1B18"/>
                  </a:solidFill>
                  <a:latin typeface="Cormorant Garamond Bold"/>
                  <a:ea typeface="Cormorant Garamond Bold"/>
                  <a:cs typeface="Cormorant Garamond Bold"/>
                  <a:sym typeface="Cormorant Garamond Bold"/>
                </a:rPr>
                <a:t>enxergar</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suas</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atitudes</a:t>
              </a:r>
              <a:r>
                <a:rPr lang="en-US" sz="3200" b="1" dirty="0">
                  <a:solidFill>
                    <a:srgbClr val="1A1B18"/>
                  </a:solidFill>
                  <a:latin typeface="Cormorant Garamond Bold"/>
                  <a:ea typeface="Cormorant Garamond Bold"/>
                  <a:cs typeface="Cormorant Garamond Bold"/>
                  <a:sym typeface="Cormorant Garamond Bold"/>
                </a:rPr>
                <a:t> e </a:t>
              </a:r>
              <a:r>
                <a:rPr lang="en-US" sz="3200" b="1" dirty="0" err="1">
                  <a:solidFill>
                    <a:srgbClr val="1A1B18"/>
                  </a:solidFill>
                  <a:latin typeface="Cormorant Garamond Bold"/>
                  <a:ea typeface="Cormorant Garamond Bold"/>
                  <a:cs typeface="Cormorant Garamond Bold"/>
                  <a:sym typeface="Cormorant Garamond Bold"/>
                </a:rPr>
                <a:t>mudá</a:t>
              </a:r>
              <a:r>
                <a:rPr lang="en-US" sz="3200" b="1" dirty="0">
                  <a:solidFill>
                    <a:srgbClr val="1A1B18"/>
                  </a:solidFill>
                  <a:latin typeface="Cormorant Garamond Bold"/>
                  <a:ea typeface="Cormorant Garamond Bold"/>
                  <a:cs typeface="Cormorant Garamond Bold"/>
                  <a:sym typeface="Cormorant Garamond Bold"/>
                </a:rPr>
                <a:t>-las.</a:t>
              </a:r>
            </a:p>
            <a:p>
              <a:pPr algn="l">
                <a:lnSpc>
                  <a:spcPts val="3680"/>
                </a:lnSpc>
              </a:pPr>
              <a:endParaRPr lang="en-US" sz="3200" b="1" dirty="0">
                <a:solidFill>
                  <a:srgbClr val="1A1B18"/>
                </a:solidFill>
                <a:latin typeface="Cormorant Garamond Bold"/>
                <a:ea typeface="Cormorant Garamond Bold"/>
                <a:cs typeface="Cormorant Garamond Bold"/>
                <a:sym typeface="Cormorant Garamond Bold"/>
              </a:endParaRPr>
            </a:p>
            <a:p>
              <a:pPr algn="l">
                <a:lnSpc>
                  <a:spcPts val="3680"/>
                </a:lnSpc>
              </a:pPr>
              <a:r>
                <a:rPr lang="en-US" sz="3200" b="1" dirty="0">
                  <a:solidFill>
                    <a:srgbClr val="1A1B18"/>
                  </a:solidFill>
                  <a:latin typeface="Cormorant Garamond Bold"/>
                  <a:ea typeface="Cormorant Garamond Bold"/>
                  <a:cs typeface="Cormorant Garamond Bold"/>
                  <a:sym typeface="Cormorant Garamond Bold"/>
                </a:rPr>
                <a:t>●    Um </a:t>
              </a:r>
              <a:r>
                <a:rPr lang="en-US" sz="3200" b="1" dirty="0" err="1">
                  <a:solidFill>
                    <a:srgbClr val="1A1B18"/>
                  </a:solidFill>
                  <a:latin typeface="Cormorant Garamond Bold"/>
                  <a:ea typeface="Cormorant Garamond Bold"/>
                  <a:cs typeface="Cormorant Garamond Bold"/>
                  <a:sym typeface="Cormorant Garamond Bold"/>
                </a:rPr>
                <a:t>homem</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pode</a:t>
              </a:r>
              <a:r>
                <a:rPr lang="en-US" sz="3200" b="1" dirty="0">
                  <a:solidFill>
                    <a:srgbClr val="1A1B18"/>
                  </a:solidFill>
                  <a:latin typeface="Cormorant Garamond Bold"/>
                  <a:ea typeface="Cormorant Garamond Bold"/>
                  <a:cs typeface="Cormorant Garamond Bold"/>
                  <a:sym typeface="Cormorant Garamond Bold"/>
                </a:rPr>
                <a:t>, com </a:t>
              </a:r>
              <a:r>
                <a:rPr lang="en-US" sz="3200" b="1" dirty="0" err="1">
                  <a:solidFill>
                    <a:srgbClr val="1A1B18"/>
                  </a:solidFill>
                  <a:latin typeface="Cormorant Garamond Bold"/>
                  <a:ea typeface="Cormorant Garamond Bold"/>
                  <a:cs typeface="Cormorant Garamond Bold"/>
                  <a:sym typeface="Cormorant Garamond Bold"/>
                </a:rPr>
                <a:t>interesse</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genuíno</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mostrar</a:t>
              </a:r>
              <a:r>
                <a:rPr lang="en-US" sz="3200" b="1" dirty="0">
                  <a:solidFill>
                    <a:srgbClr val="1A1B18"/>
                  </a:solidFill>
                  <a:latin typeface="Cormorant Garamond Bold"/>
                  <a:ea typeface="Cormorant Garamond Bold"/>
                  <a:cs typeface="Cormorant Garamond Bold"/>
                  <a:sym typeface="Cormorant Garamond Bold"/>
                </a:rPr>
                <a:t>-se </a:t>
              </a:r>
              <a:r>
                <a:rPr lang="en-US" sz="3200" b="1" dirty="0" err="1">
                  <a:solidFill>
                    <a:srgbClr val="1A1B18"/>
                  </a:solidFill>
                  <a:latin typeface="Cormorant Garamond Bold"/>
                  <a:ea typeface="Cormorant Garamond Bold"/>
                  <a:cs typeface="Cormorant Garamond Bold"/>
                  <a:sym typeface="Cormorant Garamond Bold"/>
                </a:rPr>
                <a:t>presente</a:t>
              </a:r>
              <a:r>
                <a:rPr lang="en-US" sz="3200" b="1" dirty="0">
                  <a:solidFill>
                    <a:srgbClr val="1A1B18"/>
                  </a:solidFill>
                  <a:latin typeface="Cormorant Garamond Bold"/>
                  <a:ea typeface="Cormorant Garamond Bold"/>
                  <a:cs typeface="Cormorant Garamond Bold"/>
                  <a:sym typeface="Cormorant Garamond Bold"/>
                </a:rPr>
                <a:t> e </a:t>
              </a:r>
              <a:r>
                <a:rPr lang="en-US" sz="3200" b="1" dirty="0" err="1">
                  <a:solidFill>
                    <a:srgbClr val="1A1B18"/>
                  </a:solidFill>
                  <a:latin typeface="Cormorant Garamond Bold"/>
                  <a:ea typeface="Cormorant Garamond Bold"/>
                  <a:cs typeface="Cormorant Garamond Bold"/>
                  <a:sym typeface="Cormorant Garamond Bold"/>
                </a:rPr>
                <a:t>acolhedor</a:t>
              </a:r>
              <a:r>
                <a:rPr lang="en-US" sz="3200" b="1" dirty="0">
                  <a:solidFill>
                    <a:srgbClr val="1A1B18"/>
                  </a:solidFill>
                  <a:latin typeface="Cormorant Garamond Bold"/>
                  <a:ea typeface="Cormorant Garamond Bold"/>
                  <a:cs typeface="Cormorant Garamond Bold"/>
                  <a:sym typeface="Cormorant Garamond Bold"/>
                </a:rPr>
                <a:t> para a </a:t>
              </a:r>
              <a:r>
                <a:rPr lang="en-US" sz="3200" b="1" dirty="0" err="1">
                  <a:solidFill>
                    <a:srgbClr val="1A1B18"/>
                  </a:solidFill>
                  <a:latin typeface="Cormorant Garamond Bold"/>
                  <a:ea typeface="Cormorant Garamond Bold"/>
                  <a:cs typeface="Cormorant Garamond Bold"/>
                  <a:sym typeface="Cormorant Garamond Bold"/>
                </a:rPr>
                <a:t>mulher</a:t>
              </a:r>
              <a:r>
                <a:rPr lang="en-US" sz="3200" b="1" dirty="0">
                  <a:solidFill>
                    <a:srgbClr val="1A1B18"/>
                  </a:solidFill>
                  <a:latin typeface="Cormorant Garamond Bold"/>
                  <a:ea typeface="Cormorant Garamond Bold"/>
                  <a:cs typeface="Cormorant Garamond Bold"/>
                  <a:sym typeface="Cormorant Garamond Bold"/>
                </a:rPr>
                <a:t> e </a:t>
              </a:r>
              <a:r>
                <a:rPr lang="en-US" sz="3200" b="1" dirty="0" err="1">
                  <a:solidFill>
                    <a:srgbClr val="1A1B18"/>
                  </a:solidFill>
                  <a:latin typeface="Cormorant Garamond Bold"/>
                  <a:ea typeface="Cormorant Garamond Bold"/>
                  <a:cs typeface="Cormorant Garamond Bold"/>
                  <a:sym typeface="Cormorant Garamond Bold"/>
                </a:rPr>
                <a:t>ouvi</a:t>
              </a:r>
              <a:r>
                <a:rPr lang="en-US" sz="3200" b="1" dirty="0">
                  <a:solidFill>
                    <a:srgbClr val="1A1B18"/>
                  </a:solidFill>
                  <a:latin typeface="Cormorant Garamond Bold"/>
                  <a:ea typeface="Cormorant Garamond Bold"/>
                  <a:cs typeface="Cormorant Garamond Bold"/>
                  <a:sym typeface="Cormorant Garamond Bold"/>
                </a:rPr>
                <a:t>-la </a:t>
              </a:r>
              <a:r>
                <a:rPr lang="en-US" sz="3200" b="1" dirty="0" err="1">
                  <a:solidFill>
                    <a:srgbClr val="1A1B18"/>
                  </a:solidFill>
                  <a:latin typeface="Cormorant Garamond Bold"/>
                  <a:ea typeface="Cormorant Garamond Bold"/>
                  <a:cs typeface="Cormorant Garamond Bold"/>
                  <a:sym typeface="Cormorant Garamond Bold"/>
                </a:rPr>
                <a:t>sobre</a:t>
              </a:r>
              <a:r>
                <a:rPr lang="en-US" sz="3200" b="1" dirty="0">
                  <a:solidFill>
                    <a:srgbClr val="1A1B18"/>
                  </a:solidFill>
                  <a:latin typeface="Cormorant Garamond Bold"/>
                  <a:ea typeface="Cormorant Garamond Bold"/>
                  <a:cs typeface="Cormorant Garamond Bold"/>
                  <a:sym typeface="Cormorant Garamond Bold"/>
                </a:rPr>
                <a:t> o </a:t>
              </a:r>
              <a:r>
                <a:rPr lang="en-US" sz="3200" b="1" dirty="0" err="1">
                  <a:solidFill>
                    <a:srgbClr val="1A1B18"/>
                  </a:solidFill>
                  <a:latin typeface="Cormorant Garamond Bold"/>
                  <a:ea typeface="Cormorant Garamond Bold"/>
                  <a:cs typeface="Cormorant Garamond Bold"/>
                  <a:sym typeface="Cormorant Garamond Bold"/>
                </a:rPr>
                <a:t>porquê</a:t>
              </a:r>
              <a:r>
                <a:rPr lang="en-US" sz="3200" b="1" dirty="0">
                  <a:solidFill>
                    <a:srgbClr val="1A1B18"/>
                  </a:solidFill>
                  <a:latin typeface="Cormorant Garamond Bold"/>
                  <a:ea typeface="Cormorant Garamond Bold"/>
                  <a:cs typeface="Cormorant Garamond Bold"/>
                  <a:sym typeface="Cormorant Garamond Bold"/>
                </a:rPr>
                <a:t> de </a:t>
              </a:r>
              <a:r>
                <a:rPr lang="en-US" sz="3200" b="1" dirty="0" err="1">
                  <a:solidFill>
                    <a:srgbClr val="1A1B18"/>
                  </a:solidFill>
                  <a:latin typeface="Cormorant Garamond Bold"/>
                  <a:ea typeface="Cormorant Garamond Bold"/>
                  <a:cs typeface="Cormorant Garamond Bold"/>
                  <a:sym typeface="Cormorant Garamond Bold"/>
                </a:rPr>
                <a:t>estar</a:t>
              </a:r>
              <a:r>
                <a:rPr lang="en-US" sz="3200" b="1" dirty="0">
                  <a:solidFill>
                    <a:srgbClr val="1A1B18"/>
                  </a:solidFill>
                  <a:latin typeface="Cormorant Garamond Bold"/>
                  <a:ea typeface="Cormorant Garamond Bold"/>
                  <a:cs typeface="Cormorant Garamond Bold"/>
                  <a:sym typeface="Cormorant Garamond Bold"/>
                </a:rPr>
                <a:t> se </a:t>
              </a:r>
              <a:r>
                <a:rPr lang="en-US" sz="3200" b="1" dirty="0" err="1">
                  <a:solidFill>
                    <a:srgbClr val="1A1B18"/>
                  </a:solidFill>
                  <a:latin typeface="Cormorant Garamond Bold"/>
                  <a:ea typeface="Cormorant Garamond Bold"/>
                  <a:cs typeface="Cormorant Garamond Bold"/>
                  <a:sym typeface="Cormorant Garamond Bold"/>
                </a:rPr>
                <a:t>sentindo</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assediada</a:t>
              </a:r>
              <a:r>
                <a:rPr lang="en-US" sz="3200" b="1" dirty="0">
                  <a:solidFill>
                    <a:srgbClr val="1A1B18"/>
                  </a:solidFill>
                  <a:latin typeface="Cormorant Garamond Bold"/>
                  <a:ea typeface="Cormorant Garamond Bold"/>
                  <a:cs typeface="Cormorant Garamond Bold"/>
                  <a:sym typeface="Cormorant Garamond Bold"/>
                </a:rPr>
                <a:t> e </a:t>
              </a:r>
              <a:r>
                <a:rPr lang="en-US" sz="3200" b="1" dirty="0" err="1">
                  <a:solidFill>
                    <a:srgbClr val="1A1B18"/>
                  </a:solidFill>
                  <a:latin typeface="Cormorant Garamond Bold"/>
                  <a:ea typeface="Cormorant Garamond Bold"/>
                  <a:cs typeface="Cormorant Garamond Bold"/>
                  <a:sym typeface="Cormorant Garamond Bold"/>
                </a:rPr>
                <a:t>ajudá</a:t>
              </a:r>
              <a:r>
                <a:rPr lang="en-US" sz="3200" b="1" dirty="0">
                  <a:solidFill>
                    <a:srgbClr val="1A1B18"/>
                  </a:solidFill>
                  <a:latin typeface="Cormorant Garamond Bold"/>
                  <a:ea typeface="Cormorant Garamond Bold"/>
                  <a:cs typeface="Cormorant Garamond Bold"/>
                  <a:sym typeface="Cormorant Garamond Bold"/>
                </a:rPr>
                <a:t>-la a </a:t>
              </a:r>
              <a:r>
                <a:rPr lang="en-US" sz="3200" b="1" dirty="0" err="1">
                  <a:solidFill>
                    <a:srgbClr val="1A1B18"/>
                  </a:solidFill>
                  <a:latin typeface="Cormorant Garamond Bold"/>
                  <a:ea typeface="Cormorant Garamond Bold"/>
                  <a:cs typeface="Cormorant Garamond Bold"/>
                  <a:sym typeface="Cormorant Garamond Bold"/>
                </a:rPr>
                <a:t>tomar</a:t>
              </a:r>
              <a:r>
                <a:rPr lang="en-US" sz="3200" b="1" dirty="0">
                  <a:solidFill>
                    <a:srgbClr val="1A1B18"/>
                  </a:solidFill>
                  <a:latin typeface="Cormorant Garamond Bold"/>
                  <a:ea typeface="Cormorant Garamond Bold"/>
                  <a:cs typeface="Cormorant Garamond Bold"/>
                  <a:sym typeface="Cormorant Garamond Bold"/>
                </a:rPr>
                <a:t> as </a:t>
              </a:r>
              <a:r>
                <a:rPr lang="en-US" sz="3200" b="1" dirty="0" err="1">
                  <a:solidFill>
                    <a:srgbClr val="1A1B18"/>
                  </a:solidFill>
                  <a:latin typeface="Cormorant Garamond Bold"/>
                  <a:ea typeface="Cormorant Garamond Bold"/>
                  <a:cs typeface="Cormorant Garamond Bold"/>
                  <a:sym typeface="Cormorant Garamond Bold"/>
                </a:rPr>
                <a:t>medidas</a:t>
              </a:r>
              <a:r>
                <a:rPr lang="en-US" sz="3200" b="1" dirty="0">
                  <a:solidFill>
                    <a:srgbClr val="1A1B18"/>
                  </a:solidFill>
                  <a:latin typeface="Cormorant Garamond Bold"/>
                  <a:ea typeface="Cormorant Garamond Bold"/>
                  <a:cs typeface="Cormorant Garamond Bold"/>
                  <a:sym typeface="Cormorant Garamond Bold"/>
                </a:rPr>
                <a:t> </a:t>
              </a:r>
              <a:r>
                <a:rPr lang="en-US" sz="3200" b="1" dirty="0" err="1">
                  <a:solidFill>
                    <a:srgbClr val="1A1B18"/>
                  </a:solidFill>
                  <a:latin typeface="Cormorant Garamond Bold"/>
                  <a:ea typeface="Cormorant Garamond Bold"/>
                  <a:cs typeface="Cormorant Garamond Bold"/>
                  <a:sym typeface="Cormorant Garamond Bold"/>
                </a:rPr>
                <a:t>possíveis</a:t>
              </a:r>
              <a:r>
                <a:rPr lang="en-US" sz="3200" b="1" dirty="0">
                  <a:solidFill>
                    <a:srgbClr val="1A1B18"/>
                  </a:solidFill>
                  <a:latin typeface="Cormorant Garamond Bold"/>
                  <a:ea typeface="Cormorant Garamond Bold"/>
                  <a:cs typeface="Cormorant Garamond Bold"/>
                  <a:sym typeface="Cormorant Garamond Bold"/>
                </a:rPr>
                <a:t>.</a:t>
              </a:r>
            </a:p>
            <a:p>
              <a:pPr algn="l">
                <a:lnSpc>
                  <a:spcPts val="3335"/>
                </a:lnSpc>
              </a:pPr>
              <a:endParaRPr lang="en-US" sz="3200" b="1" dirty="0">
                <a:solidFill>
                  <a:srgbClr val="1A1B18"/>
                </a:solidFill>
                <a:latin typeface="Cormorant Garamond Bold"/>
                <a:ea typeface="Cormorant Garamond Bold"/>
                <a:cs typeface="Cormorant Garamond Bold"/>
                <a:sym typeface="Cormorant Garamond Bold"/>
              </a:endParaRPr>
            </a:p>
          </p:txBody>
        </p:sp>
        <p:sp>
          <p:nvSpPr>
            <p:cNvPr id="4" name="AutoShape 4"/>
            <p:cNvSpPr/>
            <p:nvPr/>
          </p:nvSpPr>
          <p:spPr>
            <a:xfrm>
              <a:off x="0" y="15138690"/>
              <a:ext cx="21640800" cy="32635"/>
            </a:xfrm>
            <a:prstGeom prst="rect">
              <a:avLst/>
            </a:prstGeom>
            <a:solidFill>
              <a:srgbClr val="CDA63C"/>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2189214" y="846863"/>
            <a:ext cx="12999682" cy="1357329"/>
          </a:xfrm>
          <a:prstGeom prst="rect">
            <a:avLst/>
          </a:prstGeom>
        </p:spPr>
        <p:txBody>
          <a:bodyPr lIns="0" tIns="0" rIns="0" bIns="0" rtlCol="0" anchor="t">
            <a:spAutoFit/>
          </a:bodyPr>
          <a:lstStyle/>
          <a:p>
            <a:pPr algn="l">
              <a:lnSpc>
                <a:spcPts val="10450"/>
              </a:lnSpc>
            </a:pPr>
            <a:r>
              <a:rPr lang="en-US" sz="9500" b="1">
                <a:solidFill>
                  <a:srgbClr val="1A1B18"/>
                </a:solidFill>
                <a:latin typeface="Cormorant Garamond Bold"/>
                <a:ea typeface="Cormorant Garamond Bold"/>
                <a:cs typeface="Cormorant Garamond Bold"/>
                <a:sym typeface="Cormorant Garamond Bold"/>
              </a:rPr>
              <a:t>Próximos Desafios</a:t>
            </a:r>
          </a:p>
        </p:txBody>
      </p:sp>
      <p:grpSp>
        <p:nvGrpSpPr>
          <p:cNvPr id="3" name="Group 3"/>
          <p:cNvGrpSpPr/>
          <p:nvPr/>
        </p:nvGrpSpPr>
        <p:grpSpPr>
          <a:xfrm>
            <a:off x="1028700" y="1028700"/>
            <a:ext cx="955485" cy="218188"/>
            <a:chOff x="0" y="0"/>
            <a:chExt cx="1273980" cy="290918"/>
          </a:xfrm>
        </p:grpSpPr>
        <p:grpSp>
          <p:nvGrpSpPr>
            <p:cNvPr id="4" name="Group 4"/>
            <p:cNvGrpSpPr>
              <a:grpSpLocks noChangeAspect="1"/>
            </p:cNvGrpSpPr>
            <p:nvPr/>
          </p:nvGrpSpPr>
          <p:grpSpPr>
            <a:xfrm>
              <a:off x="983062" y="0"/>
              <a:ext cx="290918" cy="2909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id="6" name="Group 6"/>
            <p:cNvGrpSpPr>
              <a:grpSpLocks noChangeAspect="1"/>
            </p:cNvGrpSpPr>
            <p:nvPr/>
          </p:nvGrpSpPr>
          <p:grpSpPr>
            <a:xfrm>
              <a:off x="489944" y="0"/>
              <a:ext cx="290918" cy="290918"/>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id="8" name="Group 8"/>
            <p:cNvGrpSpPr/>
            <p:nvPr/>
          </p:nvGrpSpPr>
          <p:grpSpPr>
            <a:xfrm>
              <a:off x="0" y="1587"/>
              <a:ext cx="287744" cy="2877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DA63C"/>
              </a:solidFill>
            </p:spPr>
          </p:sp>
        </p:grpSp>
      </p:grpSp>
      <p:grpSp>
        <p:nvGrpSpPr>
          <p:cNvPr id="10" name="Group 10"/>
          <p:cNvGrpSpPr/>
          <p:nvPr/>
        </p:nvGrpSpPr>
        <p:grpSpPr>
          <a:xfrm>
            <a:off x="7421932" y="2360683"/>
            <a:ext cx="4140807" cy="5587452"/>
            <a:chOff x="0" y="0"/>
            <a:chExt cx="5521076" cy="7449936"/>
          </a:xfrm>
        </p:grpSpPr>
        <p:sp>
          <p:nvSpPr>
            <p:cNvPr id="11" name="Freeform 11"/>
            <p:cNvSpPr/>
            <p:nvPr/>
          </p:nvSpPr>
          <p:spPr>
            <a:xfrm>
              <a:off x="0" y="0"/>
              <a:ext cx="505890" cy="505890"/>
            </a:xfrm>
            <a:custGeom>
              <a:avLst/>
              <a:gdLst/>
              <a:ahLst/>
              <a:cxnLst/>
              <a:rect l="l" t="t" r="r" b="b"/>
              <a:pathLst>
                <a:path w="505890" h="505890">
                  <a:moveTo>
                    <a:pt x="0" y="0"/>
                  </a:moveTo>
                  <a:lnTo>
                    <a:pt x="505890" y="0"/>
                  </a:lnTo>
                  <a:lnTo>
                    <a:pt x="505890" y="505890"/>
                  </a:lnTo>
                  <a:lnTo>
                    <a:pt x="0" y="5058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853208" y="-85725"/>
              <a:ext cx="4667868" cy="591615"/>
            </a:xfrm>
            <a:prstGeom prst="rect">
              <a:avLst/>
            </a:prstGeom>
          </p:spPr>
          <p:txBody>
            <a:bodyPr lIns="0" tIns="0" rIns="0" bIns="0" rtlCol="0" anchor="t">
              <a:spAutoFit/>
            </a:bodyPr>
            <a:lstStyle/>
            <a:p>
              <a:pPr algn="l">
                <a:lnSpc>
                  <a:spcPts val="3250"/>
                </a:lnSpc>
              </a:pPr>
              <a:r>
                <a:rPr lang="en-US" sz="2500" spc="-37">
                  <a:solidFill>
                    <a:srgbClr val="1A1B18"/>
                  </a:solidFill>
                  <a:latin typeface="Overpass Light Bold"/>
                  <a:ea typeface="Overpass Light Bold"/>
                  <a:cs typeface="Overpass Light Bold"/>
                  <a:sym typeface="Overpass Light Bold"/>
                </a:rPr>
                <a:t>Sair da zona de conforto</a:t>
              </a:r>
            </a:p>
          </p:txBody>
        </p:sp>
        <p:sp>
          <p:nvSpPr>
            <p:cNvPr id="13" name="TextBox 13"/>
            <p:cNvSpPr txBox="1"/>
            <p:nvPr/>
          </p:nvSpPr>
          <p:spPr>
            <a:xfrm>
              <a:off x="0" y="969125"/>
              <a:ext cx="5521076" cy="6430433"/>
            </a:xfrm>
            <a:prstGeom prst="rect">
              <a:avLst/>
            </a:prstGeom>
          </p:spPr>
          <p:txBody>
            <a:bodyPr lIns="0" tIns="0" rIns="0" bIns="0" rtlCol="0" anchor="t">
              <a:spAutoFit/>
            </a:bodyPr>
            <a:lstStyle/>
            <a:p>
              <a:pPr algn="l">
                <a:lnSpc>
                  <a:spcPts val="2712"/>
                </a:lnSpc>
              </a:pPr>
              <a:r>
                <a:rPr lang="en-US" sz="1937">
                  <a:solidFill>
                    <a:srgbClr val="1A1B18"/>
                  </a:solidFill>
                  <a:latin typeface="Overpass Light"/>
                  <a:ea typeface="Overpass Light"/>
                  <a:cs typeface="Overpass Light"/>
                  <a:sym typeface="Overpass Light"/>
                </a:rPr>
                <a:t>Nós já sabemos que não queremos apanhar e nem morrer, que tal aceitarmos o desafio de orientar jovens rapazes e homens adultos?</a:t>
              </a:r>
            </a:p>
            <a:p>
              <a:pPr algn="l">
                <a:lnSpc>
                  <a:spcPts val="2712"/>
                </a:lnSpc>
              </a:pPr>
              <a:endParaRPr lang="en-US" sz="1937">
                <a:solidFill>
                  <a:srgbClr val="1A1B18"/>
                </a:solidFill>
                <a:latin typeface="Overpass Light"/>
                <a:ea typeface="Overpass Light"/>
                <a:cs typeface="Overpass Light"/>
                <a:sym typeface="Overpass Light"/>
              </a:endParaRPr>
            </a:p>
            <a:p>
              <a:pPr algn="l">
                <a:lnSpc>
                  <a:spcPts val="2712"/>
                </a:lnSpc>
              </a:pPr>
              <a:r>
                <a:rPr lang="en-US" sz="1937">
                  <a:solidFill>
                    <a:srgbClr val="1A1B18"/>
                  </a:solidFill>
                  <a:latin typeface="Overpass Light"/>
                  <a:ea typeface="Overpass Light"/>
                  <a:cs typeface="Overpass Light"/>
                  <a:sym typeface="Overpass Light"/>
                </a:rPr>
                <a:t>Precisamos pensar que o humano nasce bom, a sociedade é que o corrompe. </a:t>
              </a:r>
            </a:p>
            <a:p>
              <a:pPr algn="l">
                <a:lnSpc>
                  <a:spcPts val="2712"/>
                </a:lnSpc>
              </a:pPr>
              <a:endParaRPr lang="en-US" sz="1937">
                <a:solidFill>
                  <a:srgbClr val="1A1B18"/>
                </a:solidFill>
                <a:latin typeface="Overpass Light"/>
                <a:ea typeface="Overpass Light"/>
                <a:cs typeface="Overpass Light"/>
                <a:sym typeface="Overpass Light"/>
              </a:endParaRPr>
            </a:p>
            <a:p>
              <a:pPr algn="l">
                <a:lnSpc>
                  <a:spcPts val="2712"/>
                </a:lnSpc>
              </a:pPr>
              <a:r>
                <a:rPr lang="en-US" sz="1937">
                  <a:solidFill>
                    <a:srgbClr val="1A1B18"/>
                  </a:solidFill>
                  <a:latin typeface="Overpass Light"/>
                  <a:ea typeface="Overpass Light"/>
                  <a:cs typeface="Overpass Light"/>
                  <a:sym typeface="Overpass Light"/>
                </a:rPr>
                <a:t>Essa é uma parafrase do filósofo Jean-Jacques Rousseau (1712-1778), que  sugere que as ações humanas são um reflexo do meio em que vivem e se constroem.</a:t>
              </a:r>
            </a:p>
          </p:txBody>
        </p:sp>
      </p:grpSp>
      <p:grpSp>
        <p:nvGrpSpPr>
          <p:cNvPr id="14" name="Group 14"/>
          <p:cNvGrpSpPr/>
          <p:nvPr/>
        </p:nvGrpSpPr>
        <p:grpSpPr>
          <a:xfrm>
            <a:off x="1319717" y="2360683"/>
            <a:ext cx="4708717" cy="4329545"/>
            <a:chOff x="0" y="0"/>
            <a:chExt cx="6278289" cy="5772726"/>
          </a:xfrm>
        </p:grpSpPr>
        <p:sp>
          <p:nvSpPr>
            <p:cNvPr id="15" name="TextBox 15"/>
            <p:cNvSpPr txBox="1"/>
            <p:nvPr/>
          </p:nvSpPr>
          <p:spPr>
            <a:xfrm>
              <a:off x="0" y="1115103"/>
              <a:ext cx="6278289" cy="4600336"/>
            </a:xfrm>
            <a:prstGeom prst="rect">
              <a:avLst/>
            </a:prstGeom>
          </p:spPr>
          <p:txBody>
            <a:bodyPr lIns="0" tIns="0" rIns="0" bIns="0" rtlCol="0" anchor="t">
              <a:spAutoFit/>
            </a:bodyPr>
            <a:lstStyle/>
            <a:p>
              <a:pPr algn="l">
                <a:lnSpc>
                  <a:spcPts val="2766"/>
                </a:lnSpc>
              </a:pPr>
              <a:r>
                <a:rPr lang="en-US" sz="1975">
                  <a:solidFill>
                    <a:srgbClr val="1A1B18"/>
                  </a:solidFill>
                  <a:latin typeface="Overpass Light"/>
                  <a:ea typeface="Overpass Light"/>
                  <a:cs typeface="Overpass Light"/>
                  <a:sym typeface="Overpass Light"/>
                </a:rPr>
                <a:t>No mundo jurídico atual, a interdisciplinaridade é crucial para formar profissionais completos capazes de enfrentar os desafios complexos do Direito. </a:t>
              </a:r>
            </a:p>
            <a:p>
              <a:pPr algn="l">
                <a:lnSpc>
                  <a:spcPts val="2766"/>
                </a:lnSpc>
              </a:pPr>
              <a:endParaRPr lang="en-US" sz="1975">
                <a:solidFill>
                  <a:srgbClr val="1A1B18"/>
                </a:solidFill>
                <a:latin typeface="Overpass Light"/>
                <a:ea typeface="Overpass Light"/>
                <a:cs typeface="Overpass Light"/>
                <a:sym typeface="Overpass Light"/>
              </a:endParaRPr>
            </a:p>
            <a:p>
              <a:pPr algn="l">
                <a:lnSpc>
                  <a:spcPts val="2766"/>
                </a:lnSpc>
              </a:pPr>
              <a:r>
                <a:rPr lang="en-US" sz="1975">
                  <a:solidFill>
                    <a:srgbClr val="1A1B18"/>
                  </a:solidFill>
                  <a:latin typeface="Overpass Light"/>
                  <a:ea typeface="Overpass Light"/>
                  <a:cs typeface="Overpass Light"/>
                  <a:sym typeface="Overpass Light"/>
                </a:rPr>
                <a:t>Integrar conhecimentos de outras áreas permite uma compreensão holística dos fenômenos jurídicos e a construção de soluções mais eficazes e justas.</a:t>
              </a:r>
            </a:p>
          </p:txBody>
        </p:sp>
        <p:sp>
          <p:nvSpPr>
            <p:cNvPr id="16" name="Freeform 16"/>
            <p:cNvSpPr/>
            <p:nvPr/>
          </p:nvSpPr>
          <p:spPr>
            <a:xfrm>
              <a:off x="0" y="0"/>
              <a:ext cx="575273" cy="575273"/>
            </a:xfrm>
            <a:custGeom>
              <a:avLst/>
              <a:gdLst/>
              <a:ahLst/>
              <a:cxnLst/>
              <a:rect l="l" t="t" r="r" b="b"/>
              <a:pathLst>
                <a:path w="575273" h="575273">
                  <a:moveTo>
                    <a:pt x="0" y="0"/>
                  </a:moveTo>
                  <a:lnTo>
                    <a:pt x="575273" y="0"/>
                  </a:lnTo>
                  <a:lnTo>
                    <a:pt x="575273" y="575273"/>
                  </a:lnTo>
                  <a:lnTo>
                    <a:pt x="0" y="575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970225" y="-85725"/>
              <a:ext cx="5308064" cy="1284410"/>
            </a:xfrm>
            <a:prstGeom prst="rect">
              <a:avLst/>
            </a:prstGeom>
          </p:spPr>
          <p:txBody>
            <a:bodyPr lIns="0" tIns="0" rIns="0" bIns="0" rtlCol="0" anchor="t">
              <a:spAutoFit/>
            </a:bodyPr>
            <a:lstStyle/>
            <a:p>
              <a:pPr algn="l">
                <a:lnSpc>
                  <a:spcPts val="3695"/>
                </a:lnSpc>
              </a:pPr>
              <a:r>
                <a:rPr lang="en-US" sz="2842" spc="-42">
                  <a:solidFill>
                    <a:srgbClr val="1A1B18"/>
                  </a:solidFill>
                  <a:latin typeface="Overpass Light Bold"/>
                  <a:ea typeface="Overpass Light Bold"/>
                  <a:cs typeface="Overpass Light Bold"/>
                  <a:sym typeface="Overpass Light Bold"/>
                </a:rPr>
                <a:t>Reciclagem do judiciário e forças policiais. </a:t>
              </a:r>
            </a:p>
          </p:txBody>
        </p:sp>
      </p:grpSp>
      <p:grpSp>
        <p:nvGrpSpPr>
          <p:cNvPr id="18" name="Group 18"/>
          <p:cNvGrpSpPr/>
          <p:nvPr/>
        </p:nvGrpSpPr>
        <p:grpSpPr>
          <a:xfrm>
            <a:off x="12648654" y="2174635"/>
            <a:ext cx="4035204" cy="7769465"/>
            <a:chOff x="0" y="0"/>
            <a:chExt cx="5380272" cy="10424925"/>
          </a:xfrm>
        </p:grpSpPr>
        <p:sp>
          <p:nvSpPr>
            <p:cNvPr id="19" name="TextBox 19"/>
            <p:cNvSpPr txBox="1"/>
            <p:nvPr/>
          </p:nvSpPr>
          <p:spPr>
            <a:xfrm>
              <a:off x="0" y="941980"/>
              <a:ext cx="5380272" cy="9433852"/>
            </a:xfrm>
            <a:prstGeom prst="rect">
              <a:avLst/>
            </a:prstGeom>
          </p:spPr>
          <p:txBody>
            <a:bodyPr lIns="0" tIns="0" rIns="0" bIns="0" rtlCol="0" anchor="t">
              <a:spAutoFit/>
            </a:bodyPr>
            <a:lstStyle/>
            <a:p>
              <a:pPr algn="l">
                <a:lnSpc>
                  <a:spcPts val="2779"/>
                </a:lnSpc>
              </a:pPr>
              <a:r>
                <a:rPr lang="en-US" sz="1985" dirty="0">
                  <a:solidFill>
                    <a:srgbClr val="1A1B18"/>
                  </a:solidFill>
                  <a:latin typeface="Overpass Light"/>
                  <a:ea typeface="Overpass Light"/>
                  <a:cs typeface="Overpass Light"/>
                  <a:sym typeface="Overpass Light"/>
                </a:rPr>
                <a:t>A </a:t>
              </a:r>
              <a:r>
                <a:rPr lang="en-US" sz="1985" dirty="0" err="1">
                  <a:solidFill>
                    <a:srgbClr val="1A1B18"/>
                  </a:solidFill>
                  <a:latin typeface="Overpass Light"/>
                  <a:ea typeface="Overpass Light"/>
                  <a:cs typeface="Overpass Light"/>
                  <a:sym typeface="Overpass Light"/>
                </a:rPr>
                <a:t>atualização</a:t>
              </a:r>
              <a:r>
                <a:rPr lang="en-US" sz="1985" dirty="0">
                  <a:solidFill>
                    <a:srgbClr val="1A1B18"/>
                  </a:solidFill>
                  <a:latin typeface="Overpass Light"/>
                  <a:ea typeface="Overpass Light"/>
                  <a:cs typeface="Overpass Light"/>
                  <a:sym typeface="Overpass Light"/>
                </a:rPr>
                <a:t> das leis é </a:t>
              </a:r>
              <a:r>
                <a:rPr lang="en-US" sz="1985" dirty="0" err="1">
                  <a:solidFill>
                    <a:srgbClr val="1A1B18"/>
                  </a:solidFill>
                  <a:latin typeface="Overpass Light"/>
                  <a:ea typeface="Overpass Light"/>
                  <a:cs typeface="Overpass Light"/>
                  <a:sym typeface="Overpass Light"/>
                </a:rPr>
                <a:t>importante</a:t>
              </a:r>
              <a:r>
                <a:rPr lang="en-US" sz="1985" dirty="0">
                  <a:solidFill>
                    <a:srgbClr val="1A1B18"/>
                  </a:solidFill>
                  <a:latin typeface="Overpass Light"/>
                  <a:ea typeface="Overpass Light"/>
                  <a:cs typeface="Overpass Light"/>
                  <a:sym typeface="Overpass Light"/>
                </a:rPr>
                <a:t> para </a:t>
              </a:r>
              <a:r>
                <a:rPr lang="en-US" sz="1985" dirty="0" err="1">
                  <a:solidFill>
                    <a:srgbClr val="1A1B18"/>
                  </a:solidFill>
                  <a:latin typeface="Overpass Light"/>
                  <a:ea typeface="Overpass Light"/>
                  <a:cs typeface="Overpass Light"/>
                  <a:sym typeface="Overpass Light"/>
                </a:rPr>
                <a:t>garantir</a:t>
              </a:r>
              <a:r>
                <a:rPr lang="en-US" sz="1985" dirty="0">
                  <a:solidFill>
                    <a:srgbClr val="1A1B18"/>
                  </a:solidFill>
                  <a:latin typeface="Overpass Light"/>
                  <a:ea typeface="Overpass Light"/>
                  <a:cs typeface="Overpass Light"/>
                  <a:sym typeface="Overpass Light"/>
                </a:rPr>
                <a:t> a </a:t>
              </a:r>
              <a:r>
                <a:rPr lang="en-US" sz="1985" dirty="0" err="1">
                  <a:solidFill>
                    <a:srgbClr val="1A1B18"/>
                  </a:solidFill>
                  <a:latin typeface="Overpass Light"/>
                  <a:ea typeface="Overpass Light"/>
                  <a:cs typeface="Overpass Light"/>
                  <a:sym typeface="Overpass Light"/>
                </a:rPr>
                <a:t>ordem</a:t>
              </a:r>
              <a:r>
                <a:rPr lang="en-US" sz="1985" dirty="0">
                  <a:solidFill>
                    <a:srgbClr val="1A1B18"/>
                  </a:solidFill>
                  <a:latin typeface="Overpass Light"/>
                  <a:ea typeface="Overpass Light"/>
                  <a:cs typeface="Overpass Light"/>
                  <a:sym typeface="Overpass Light"/>
                </a:rPr>
                <a:t>, a </a:t>
              </a:r>
              <a:r>
                <a:rPr lang="en-US" sz="1985" dirty="0" err="1">
                  <a:solidFill>
                    <a:srgbClr val="1A1B18"/>
                  </a:solidFill>
                  <a:latin typeface="Overpass Light"/>
                  <a:ea typeface="Overpass Light"/>
                  <a:cs typeface="Overpass Light"/>
                  <a:sym typeface="Overpass Light"/>
                </a:rPr>
                <a:t>justiça</a:t>
              </a:r>
              <a:r>
                <a:rPr lang="en-US" sz="1985" dirty="0">
                  <a:solidFill>
                    <a:srgbClr val="1A1B18"/>
                  </a:solidFill>
                  <a:latin typeface="Overpass Light"/>
                  <a:ea typeface="Overpass Light"/>
                  <a:cs typeface="Overpass Light"/>
                  <a:sym typeface="Overpass Light"/>
                </a:rPr>
                <a:t> e a </a:t>
              </a:r>
              <a:r>
                <a:rPr lang="en-US" sz="1985" dirty="0" err="1">
                  <a:solidFill>
                    <a:srgbClr val="1A1B18"/>
                  </a:solidFill>
                  <a:latin typeface="Overpass Light"/>
                  <a:ea typeface="Overpass Light"/>
                  <a:cs typeface="Overpass Light"/>
                  <a:sym typeface="Overpass Light"/>
                </a:rPr>
                <a:t>proteção</a:t>
              </a:r>
              <a:r>
                <a:rPr lang="en-US" sz="1985" dirty="0">
                  <a:solidFill>
                    <a:srgbClr val="1A1B18"/>
                  </a:solidFill>
                  <a:latin typeface="Overpass Light"/>
                  <a:ea typeface="Overpass Light"/>
                  <a:cs typeface="Overpass Light"/>
                  <a:sym typeface="Overpass Light"/>
                </a:rPr>
                <a:t> dos </a:t>
              </a:r>
              <a:r>
                <a:rPr lang="en-US" sz="1985" dirty="0" err="1">
                  <a:solidFill>
                    <a:srgbClr val="1A1B18"/>
                  </a:solidFill>
                  <a:latin typeface="Overpass Light"/>
                  <a:ea typeface="Overpass Light"/>
                  <a:cs typeface="Overpass Light"/>
                  <a:sym typeface="Overpass Light"/>
                </a:rPr>
                <a:t>direitos</a:t>
              </a:r>
              <a:r>
                <a:rPr lang="en-US" sz="1985" dirty="0">
                  <a:solidFill>
                    <a:srgbClr val="1A1B18"/>
                  </a:solidFill>
                  <a:latin typeface="Overpass Light"/>
                  <a:ea typeface="Overpass Light"/>
                  <a:cs typeface="Overpass Light"/>
                  <a:sym typeface="Overpass Light"/>
                </a:rPr>
                <a:t> dos </a:t>
              </a:r>
              <a:r>
                <a:rPr lang="en-US" sz="1985" dirty="0" err="1">
                  <a:solidFill>
                    <a:srgbClr val="1A1B18"/>
                  </a:solidFill>
                  <a:latin typeface="Overpass Light"/>
                  <a:ea typeface="Overpass Light"/>
                  <a:cs typeface="Overpass Light"/>
                  <a:sym typeface="Overpass Light"/>
                </a:rPr>
                <a:t>cidadãos</a:t>
              </a:r>
              <a:r>
                <a:rPr lang="en-US" sz="1985" dirty="0">
                  <a:solidFill>
                    <a:srgbClr val="1A1B18"/>
                  </a:solidFill>
                  <a:latin typeface="Overpass Light"/>
                  <a:ea typeface="Overpass Light"/>
                  <a:cs typeface="Overpass Light"/>
                  <a:sym typeface="Overpass Light"/>
                </a:rPr>
                <a:t>. Com o </a:t>
              </a:r>
              <a:r>
                <a:rPr lang="en-US" sz="1985" dirty="0" err="1">
                  <a:solidFill>
                    <a:srgbClr val="1A1B18"/>
                  </a:solidFill>
                  <a:latin typeface="Overpass Light"/>
                  <a:ea typeface="Overpass Light"/>
                  <a:cs typeface="Overpass Light"/>
                  <a:sym typeface="Overpass Light"/>
                </a:rPr>
                <a:t>avanço</a:t>
              </a:r>
              <a:r>
                <a:rPr lang="en-US" sz="1985" dirty="0">
                  <a:solidFill>
                    <a:srgbClr val="1A1B18"/>
                  </a:solidFill>
                  <a:latin typeface="Overpass Light"/>
                  <a:ea typeface="Overpass Light"/>
                  <a:cs typeface="Overpass Light"/>
                  <a:sym typeface="Overpass Light"/>
                </a:rPr>
                <a:t> da </a:t>
              </a:r>
              <a:r>
                <a:rPr lang="en-US" sz="1985" dirty="0" err="1">
                  <a:solidFill>
                    <a:srgbClr val="1A1B18"/>
                  </a:solidFill>
                  <a:latin typeface="Overpass Light"/>
                  <a:ea typeface="Overpass Light"/>
                  <a:cs typeface="Overpass Light"/>
                  <a:sym typeface="Overpass Light"/>
                </a:rPr>
                <a:t>sociedade</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surgem</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novos</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desafios</a:t>
              </a:r>
              <a:r>
                <a:rPr lang="en-US" sz="1985" dirty="0">
                  <a:solidFill>
                    <a:srgbClr val="1A1B18"/>
                  </a:solidFill>
                  <a:latin typeface="Overpass Light"/>
                  <a:ea typeface="Overpass Light"/>
                  <a:cs typeface="Overpass Light"/>
                  <a:sym typeface="Overpass Light"/>
                </a:rPr>
                <a:t> que </a:t>
              </a:r>
              <a:r>
                <a:rPr lang="en-US" sz="1985" dirty="0" err="1">
                  <a:solidFill>
                    <a:srgbClr val="1A1B18"/>
                  </a:solidFill>
                  <a:latin typeface="Overpass Light"/>
                  <a:ea typeface="Overpass Light"/>
                  <a:cs typeface="Overpass Light"/>
                  <a:sym typeface="Overpass Light"/>
                </a:rPr>
                <a:t>exigem</a:t>
              </a:r>
              <a:r>
                <a:rPr lang="en-US" sz="1985" dirty="0">
                  <a:solidFill>
                    <a:srgbClr val="1A1B18"/>
                  </a:solidFill>
                  <a:latin typeface="Overpass Light"/>
                  <a:ea typeface="Overpass Light"/>
                  <a:cs typeface="Overpass Light"/>
                  <a:sym typeface="Overpass Light"/>
                </a:rPr>
                <a:t> que as leis </a:t>
              </a:r>
              <a:r>
                <a:rPr lang="en-US" sz="1985" dirty="0" err="1">
                  <a:solidFill>
                    <a:srgbClr val="1A1B18"/>
                  </a:solidFill>
                  <a:latin typeface="Overpass Light"/>
                  <a:ea typeface="Overpass Light"/>
                  <a:cs typeface="Overpass Light"/>
                  <a:sym typeface="Overpass Light"/>
                </a:rPr>
                <a:t>sejam</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adaptadas</a:t>
              </a:r>
              <a:r>
                <a:rPr lang="en-US" sz="1985" dirty="0">
                  <a:solidFill>
                    <a:srgbClr val="1A1B18"/>
                  </a:solidFill>
                  <a:latin typeface="Overpass Light"/>
                  <a:ea typeface="Overpass Light"/>
                  <a:cs typeface="Overpass Light"/>
                  <a:sym typeface="Overpass Light"/>
                </a:rPr>
                <a:t> para </a:t>
              </a:r>
              <a:r>
                <a:rPr lang="en-US" sz="1985" dirty="0" err="1">
                  <a:solidFill>
                    <a:srgbClr val="1A1B18"/>
                  </a:solidFill>
                  <a:latin typeface="Overpass Light"/>
                  <a:ea typeface="Overpass Light"/>
                  <a:cs typeface="Overpass Light"/>
                  <a:sym typeface="Overpass Light"/>
                </a:rPr>
                <a:t>lidar</a:t>
              </a:r>
              <a:r>
                <a:rPr lang="en-US" sz="1985" dirty="0">
                  <a:solidFill>
                    <a:srgbClr val="1A1B18"/>
                  </a:solidFill>
                  <a:latin typeface="Overpass Light"/>
                  <a:ea typeface="Overpass Light"/>
                  <a:cs typeface="Overpass Light"/>
                  <a:sym typeface="Overpass Light"/>
                </a:rPr>
                <a:t> com </a:t>
              </a:r>
              <a:r>
                <a:rPr lang="en-US" sz="1985" dirty="0" err="1">
                  <a:solidFill>
                    <a:srgbClr val="1A1B18"/>
                  </a:solidFill>
                  <a:latin typeface="Overpass Light"/>
                  <a:ea typeface="Overpass Light"/>
                  <a:cs typeface="Overpass Light"/>
                  <a:sym typeface="Overpass Light"/>
                </a:rPr>
                <a:t>essas</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questões</a:t>
              </a:r>
              <a:r>
                <a:rPr lang="en-US" sz="1985" dirty="0">
                  <a:solidFill>
                    <a:srgbClr val="1A1B18"/>
                  </a:solidFill>
                  <a:latin typeface="Overpass Light"/>
                  <a:ea typeface="Overpass Light"/>
                  <a:cs typeface="Overpass Light"/>
                  <a:sym typeface="Overpass Light"/>
                </a:rPr>
                <a:t>. </a:t>
              </a:r>
            </a:p>
            <a:p>
              <a:pPr algn="l">
                <a:lnSpc>
                  <a:spcPts val="2779"/>
                </a:lnSpc>
              </a:pPr>
              <a:endParaRPr lang="en-US" sz="1985" dirty="0">
                <a:solidFill>
                  <a:srgbClr val="1A1B18"/>
                </a:solidFill>
                <a:latin typeface="Overpass Light"/>
                <a:ea typeface="Overpass Light"/>
                <a:cs typeface="Overpass Light"/>
                <a:sym typeface="Overpass Light"/>
              </a:endParaRPr>
            </a:p>
            <a:p>
              <a:pPr algn="l">
                <a:lnSpc>
                  <a:spcPts val="2779"/>
                </a:lnSpc>
              </a:pPr>
              <a:r>
                <a:rPr lang="en-US" sz="1985" dirty="0" err="1">
                  <a:solidFill>
                    <a:srgbClr val="1A1B18"/>
                  </a:solidFill>
                  <a:latin typeface="Overpass Light"/>
                  <a:ea typeface="Overpass Light"/>
                  <a:cs typeface="Overpass Light"/>
                  <a:sym typeface="Overpass Light"/>
                </a:rPr>
                <a:t>Quem</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está</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na</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ponta</a:t>
              </a:r>
              <a:r>
                <a:rPr lang="en-US" sz="1985" dirty="0">
                  <a:solidFill>
                    <a:srgbClr val="1A1B18"/>
                  </a:solidFill>
                  <a:latin typeface="Overpass Light"/>
                  <a:ea typeface="Overpass Light"/>
                  <a:cs typeface="Overpass Light"/>
                  <a:sym typeface="Overpass Light"/>
                </a:rPr>
                <a:t>, tem o </a:t>
              </a:r>
              <a:r>
                <a:rPr lang="en-US" sz="1985" dirty="0" err="1">
                  <a:solidFill>
                    <a:srgbClr val="1A1B18"/>
                  </a:solidFill>
                  <a:latin typeface="Overpass Light"/>
                  <a:ea typeface="Overpass Light"/>
                  <a:cs typeface="Overpass Light"/>
                  <a:sym typeface="Overpass Light"/>
                </a:rPr>
                <a:t>compromisso</a:t>
              </a:r>
              <a:r>
                <a:rPr lang="en-US" sz="1985" dirty="0">
                  <a:solidFill>
                    <a:srgbClr val="1A1B18"/>
                  </a:solidFill>
                  <a:latin typeface="Overpass Light"/>
                  <a:ea typeface="Overpass Light"/>
                  <a:cs typeface="Overpass Light"/>
                  <a:sym typeface="Overpass Light"/>
                </a:rPr>
                <a:t> de </a:t>
              </a:r>
              <a:r>
                <a:rPr lang="en-US" sz="1985" dirty="0" err="1">
                  <a:solidFill>
                    <a:srgbClr val="1A1B18"/>
                  </a:solidFill>
                  <a:latin typeface="Overpass Light"/>
                  <a:ea typeface="Overpass Light"/>
                  <a:cs typeface="Overpass Light"/>
                  <a:sym typeface="Overpass Light"/>
                </a:rPr>
                <a:t>ouvir</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os</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cidadãos</a:t>
              </a:r>
              <a:r>
                <a:rPr lang="en-US" sz="1985" dirty="0">
                  <a:solidFill>
                    <a:srgbClr val="1A1B18"/>
                  </a:solidFill>
                  <a:latin typeface="Overpass Light"/>
                  <a:ea typeface="Overpass Light"/>
                  <a:cs typeface="Overpass Light"/>
                  <a:sym typeface="Overpass Light"/>
                </a:rPr>
                <a:t> e </a:t>
              </a:r>
              <a:r>
                <a:rPr lang="en-US" sz="1985" dirty="0" err="1">
                  <a:solidFill>
                    <a:srgbClr val="1A1B18"/>
                  </a:solidFill>
                  <a:latin typeface="Overpass Light"/>
                  <a:ea typeface="Overpass Light"/>
                  <a:cs typeface="Overpass Light"/>
                  <a:sym typeface="Overpass Light"/>
                </a:rPr>
                <a:t>cidadãs</a:t>
              </a:r>
              <a:r>
                <a:rPr lang="en-US" sz="1985" dirty="0">
                  <a:solidFill>
                    <a:srgbClr val="1A1B18"/>
                  </a:solidFill>
                  <a:latin typeface="Overpass Light"/>
                  <a:ea typeface="Overpass Light"/>
                  <a:cs typeface="Overpass Light"/>
                  <a:sym typeface="Overpass Light"/>
                </a:rPr>
                <a:t> e </a:t>
              </a:r>
              <a:r>
                <a:rPr lang="en-US" sz="1985" dirty="0" err="1">
                  <a:solidFill>
                    <a:srgbClr val="1A1B18"/>
                  </a:solidFill>
                  <a:latin typeface="Overpass Light"/>
                  <a:ea typeface="Overpass Light"/>
                  <a:cs typeface="Overpass Light"/>
                  <a:sym typeface="Overpass Light"/>
                </a:rPr>
                <a:t>entender</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quais</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são</a:t>
              </a:r>
              <a:r>
                <a:rPr lang="en-US" sz="1985" dirty="0">
                  <a:solidFill>
                    <a:srgbClr val="1A1B18"/>
                  </a:solidFill>
                  <a:latin typeface="Overpass Light"/>
                  <a:ea typeface="Overpass Light"/>
                  <a:cs typeface="Overpass Light"/>
                  <a:sym typeface="Overpass Light"/>
                </a:rPr>
                <a:t> as </a:t>
              </a:r>
              <a:r>
                <a:rPr lang="en-US" sz="1985" dirty="0" err="1">
                  <a:solidFill>
                    <a:srgbClr val="1A1B18"/>
                  </a:solidFill>
                  <a:latin typeface="Overpass Light"/>
                  <a:ea typeface="Overpass Light"/>
                  <a:cs typeface="Overpass Light"/>
                  <a:sym typeface="Overpass Light"/>
                </a:rPr>
                <a:t>suas</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demandas</a:t>
              </a:r>
              <a:r>
                <a:rPr lang="en-US" sz="1985" dirty="0">
                  <a:solidFill>
                    <a:srgbClr val="1A1B18"/>
                  </a:solidFill>
                  <a:latin typeface="Overpass Light"/>
                  <a:ea typeface="Overpass Light"/>
                  <a:cs typeface="Overpass Light"/>
                  <a:sym typeface="Overpass Light"/>
                </a:rPr>
                <a:t> e </a:t>
              </a:r>
              <a:r>
                <a:rPr lang="en-US" sz="1985" dirty="0" err="1">
                  <a:solidFill>
                    <a:srgbClr val="1A1B18"/>
                  </a:solidFill>
                  <a:latin typeface="Overpass Light"/>
                  <a:ea typeface="Overpass Light"/>
                  <a:cs typeface="Overpass Light"/>
                  <a:sym typeface="Overpass Light"/>
                </a:rPr>
                <a:t>cuidadosamente</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tentar</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atendêlas</a:t>
              </a:r>
              <a:r>
                <a:rPr lang="en-US" sz="1985" dirty="0">
                  <a:solidFill>
                    <a:srgbClr val="1A1B18"/>
                  </a:solidFill>
                  <a:latin typeface="Overpass Light"/>
                  <a:ea typeface="Overpass Light"/>
                  <a:cs typeface="Overpass Light"/>
                  <a:sym typeface="Overpass Light"/>
                </a:rPr>
                <a:t>. </a:t>
              </a:r>
            </a:p>
            <a:p>
              <a:pPr algn="l">
                <a:lnSpc>
                  <a:spcPts val="2779"/>
                </a:lnSpc>
              </a:pPr>
              <a:endParaRPr lang="en-US" sz="1985" dirty="0">
                <a:solidFill>
                  <a:srgbClr val="1A1B18"/>
                </a:solidFill>
                <a:latin typeface="Overpass Light"/>
                <a:ea typeface="Overpass Light"/>
                <a:cs typeface="Overpass Light"/>
                <a:sym typeface="Overpass Light"/>
              </a:endParaRPr>
            </a:p>
            <a:p>
              <a:pPr algn="l">
                <a:lnSpc>
                  <a:spcPts val="2779"/>
                </a:lnSpc>
              </a:pPr>
              <a:r>
                <a:rPr lang="en-US" sz="1985" dirty="0">
                  <a:solidFill>
                    <a:srgbClr val="1A1B18"/>
                  </a:solidFill>
                  <a:latin typeface="Overpass Light"/>
                  <a:ea typeface="Overpass Light"/>
                  <a:cs typeface="Overpass Light"/>
                  <a:sym typeface="Overpass Light"/>
                </a:rPr>
                <a:t>A </a:t>
              </a:r>
              <a:r>
                <a:rPr lang="en-US" sz="1985" dirty="0" err="1">
                  <a:solidFill>
                    <a:srgbClr val="1A1B18"/>
                  </a:solidFill>
                  <a:latin typeface="Overpass Light"/>
                  <a:ea typeface="Overpass Light"/>
                  <a:cs typeface="Overpass Light"/>
                  <a:sym typeface="Overpass Light"/>
                </a:rPr>
                <a:t>escuta</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sensível</a:t>
              </a:r>
              <a:r>
                <a:rPr lang="en-US" sz="1985" dirty="0">
                  <a:solidFill>
                    <a:srgbClr val="1A1B18"/>
                  </a:solidFill>
                  <a:latin typeface="Overpass Light"/>
                  <a:ea typeface="Overpass Light"/>
                  <a:cs typeface="Overpass Light"/>
                  <a:sym typeface="Overpass Light"/>
                </a:rPr>
                <a:t> é </a:t>
              </a:r>
              <a:r>
                <a:rPr lang="en-US" sz="1985" dirty="0" err="1">
                  <a:solidFill>
                    <a:srgbClr val="1A1B18"/>
                  </a:solidFill>
                  <a:latin typeface="Overpass Light"/>
                  <a:ea typeface="Overpass Light"/>
                  <a:cs typeface="Overpass Light"/>
                  <a:sym typeface="Overpass Light"/>
                </a:rPr>
                <a:t>uma</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escuta</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atenta</a:t>
              </a:r>
              <a:r>
                <a:rPr lang="en-US" sz="1985" dirty="0">
                  <a:solidFill>
                    <a:srgbClr val="1A1B18"/>
                  </a:solidFill>
                  <a:latin typeface="Overpass Light"/>
                  <a:ea typeface="Overpass Light"/>
                  <a:cs typeface="Overpass Light"/>
                  <a:sym typeface="Overpass Light"/>
                </a:rPr>
                <a:t> que </a:t>
              </a:r>
              <a:r>
                <a:rPr lang="en-US" sz="1985" dirty="0" err="1">
                  <a:solidFill>
                    <a:srgbClr val="1A1B18"/>
                  </a:solidFill>
                  <a:latin typeface="Overpass Light"/>
                  <a:ea typeface="Overpass Light"/>
                  <a:cs typeface="Overpass Light"/>
                  <a:sym typeface="Overpass Light"/>
                </a:rPr>
                <a:t>percebe</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os</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detalhes</a:t>
              </a:r>
              <a:r>
                <a:rPr lang="en-US" sz="1985" dirty="0">
                  <a:solidFill>
                    <a:srgbClr val="1A1B18"/>
                  </a:solidFill>
                  <a:latin typeface="Overpass Light"/>
                  <a:ea typeface="Overpass Light"/>
                  <a:cs typeface="Overpass Light"/>
                  <a:sym typeface="Overpass Light"/>
                </a:rPr>
                <a:t>, indo </a:t>
              </a:r>
              <a:r>
                <a:rPr lang="en-US" sz="1985" dirty="0" err="1">
                  <a:solidFill>
                    <a:srgbClr val="1A1B18"/>
                  </a:solidFill>
                  <a:latin typeface="Overpass Light"/>
                  <a:ea typeface="Overpass Light"/>
                  <a:cs typeface="Overpass Light"/>
                  <a:sym typeface="Overpass Light"/>
                </a:rPr>
                <a:t>além</a:t>
              </a:r>
              <a:r>
                <a:rPr lang="en-US" sz="1985" dirty="0">
                  <a:solidFill>
                    <a:srgbClr val="1A1B18"/>
                  </a:solidFill>
                  <a:latin typeface="Overpass Light"/>
                  <a:ea typeface="Overpass Light"/>
                  <a:cs typeface="Overpass Light"/>
                  <a:sym typeface="Overpass Light"/>
                </a:rPr>
                <a:t> do que é </a:t>
              </a:r>
              <a:r>
                <a:rPr lang="en-US" sz="1985" dirty="0" err="1">
                  <a:solidFill>
                    <a:srgbClr val="1A1B18"/>
                  </a:solidFill>
                  <a:latin typeface="Overpass Light"/>
                  <a:ea typeface="Overpass Light"/>
                  <a:cs typeface="Overpass Light"/>
                  <a:sym typeface="Overpass Light"/>
                </a:rPr>
                <a:t>dito</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por</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palavras</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levando</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também</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em</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consideração</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os</a:t>
              </a:r>
              <a:r>
                <a:rPr lang="en-US" sz="1985" dirty="0">
                  <a:solidFill>
                    <a:srgbClr val="1A1B18"/>
                  </a:solidFill>
                  <a:latin typeface="Overpass Light"/>
                  <a:ea typeface="Overpass Light"/>
                  <a:cs typeface="Overpass Light"/>
                  <a:sym typeface="Overpass Light"/>
                </a:rPr>
                <a:t> </a:t>
              </a:r>
              <a:r>
                <a:rPr lang="en-US" sz="1985" dirty="0" err="1">
                  <a:solidFill>
                    <a:srgbClr val="1A1B18"/>
                  </a:solidFill>
                  <a:latin typeface="Overpass Light"/>
                  <a:ea typeface="Overpass Light"/>
                  <a:cs typeface="Overpass Light"/>
                  <a:sym typeface="Overpass Light"/>
                </a:rPr>
                <a:t>olhares</a:t>
              </a:r>
              <a:r>
                <a:rPr lang="en-US" sz="1985" dirty="0">
                  <a:solidFill>
                    <a:srgbClr val="1A1B18"/>
                  </a:solidFill>
                  <a:latin typeface="Overpass Light"/>
                  <a:ea typeface="Overpass Light"/>
                  <a:cs typeface="Overpass Light"/>
                  <a:sym typeface="Overpass Light"/>
                </a:rPr>
                <a:t> e a </a:t>
              </a:r>
              <a:r>
                <a:rPr lang="en-US" sz="1985" dirty="0" err="1">
                  <a:solidFill>
                    <a:srgbClr val="1A1B18"/>
                  </a:solidFill>
                  <a:latin typeface="Overpass Light"/>
                  <a:ea typeface="Overpass Light"/>
                  <a:cs typeface="Overpass Light"/>
                  <a:sym typeface="Overpass Light"/>
                </a:rPr>
                <a:t>postura</a:t>
              </a:r>
              <a:r>
                <a:rPr lang="en-US" sz="1985" dirty="0">
                  <a:solidFill>
                    <a:srgbClr val="1A1B18"/>
                  </a:solidFill>
                  <a:latin typeface="Overpass Light"/>
                  <a:ea typeface="Overpass Light"/>
                  <a:cs typeface="Overpass Light"/>
                  <a:sym typeface="Overpass Light"/>
                </a:rPr>
                <a:t> que o outro </a:t>
              </a:r>
              <a:r>
                <a:rPr lang="en-US" sz="1985" dirty="0" err="1">
                  <a:solidFill>
                    <a:srgbClr val="1A1B18"/>
                  </a:solidFill>
                  <a:latin typeface="Overpass Light"/>
                  <a:ea typeface="Overpass Light"/>
                  <a:cs typeface="Overpass Light"/>
                  <a:sym typeface="Overpass Light"/>
                </a:rPr>
                <a:t>apresenta</a:t>
              </a:r>
              <a:r>
                <a:rPr lang="en-US" sz="1985" dirty="0">
                  <a:solidFill>
                    <a:srgbClr val="1A1B18"/>
                  </a:solidFill>
                  <a:latin typeface="Overpass Light"/>
                  <a:ea typeface="Overpass Light"/>
                  <a:cs typeface="Overpass Light"/>
                  <a:sym typeface="Overpass Light"/>
                </a:rPr>
                <a:t>. </a:t>
              </a:r>
            </a:p>
          </p:txBody>
        </p:sp>
        <p:sp>
          <p:nvSpPr>
            <p:cNvPr id="20" name="Freeform 20"/>
            <p:cNvSpPr/>
            <p:nvPr/>
          </p:nvSpPr>
          <p:spPr>
            <a:xfrm>
              <a:off x="0" y="0"/>
              <a:ext cx="492989" cy="492989"/>
            </a:xfrm>
            <a:custGeom>
              <a:avLst/>
              <a:gdLst/>
              <a:ahLst/>
              <a:cxnLst/>
              <a:rect l="l" t="t" r="r" b="b"/>
              <a:pathLst>
                <a:path w="492989" h="492989">
                  <a:moveTo>
                    <a:pt x="0" y="0"/>
                  </a:moveTo>
                  <a:lnTo>
                    <a:pt x="492989" y="0"/>
                  </a:lnTo>
                  <a:lnTo>
                    <a:pt x="492989" y="492989"/>
                  </a:lnTo>
                  <a:lnTo>
                    <a:pt x="0" y="4929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TextBox 21"/>
            <p:cNvSpPr txBox="1"/>
            <p:nvPr/>
          </p:nvSpPr>
          <p:spPr>
            <a:xfrm>
              <a:off x="831449" y="-85725"/>
              <a:ext cx="4548823" cy="552001"/>
            </a:xfrm>
            <a:prstGeom prst="rect">
              <a:avLst/>
            </a:prstGeom>
          </p:spPr>
          <p:txBody>
            <a:bodyPr lIns="0" tIns="0" rIns="0" bIns="0" rtlCol="0" anchor="t">
              <a:spAutoFit/>
            </a:bodyPr>
            <a:lstStyle/>
            <a:p>
              <a:pPr algn="l">
                <a:lnSpc>
                  <a:spcPts val="3000"/>
                </a:lnSpc>
              </a:pPr>
              <a:r>
                <a:rPr lang="en-US" sz="2308" spc="-34" dirty="0" err="1">
                  <a:solidFill>
                    <a:srgbClr val="1A1B18"/>
                  </a:solidFill>
                  <a:latin typeface="Overpass Light Bold"/>
                  <a:ea typeface="Overpass Light Bold"/>
                  <a:cs typeface="Overpass Light Bold"/>
                  <a:sym typeface="Overpass Light Bold"/>
                </a:rPr>
                <a:t>Rápidas</a:t>
              </a:r>
              <a:r>
                <a:rPr lang="en-US" sz="2308" spc="-34" dirty="0">
                  <a:solidFill>
                    <a:srgbClr val="1A1B18"/>
                  </a:solidFill>
                  <a:latin typeface="Overpass Light Bold"/>
                  <a:ea typeface="Overpass Light Bold"/>
                  <a:cs typeface="Overpass Light Bold"/>
                  <a:sym typeface="Overpass Light Bold"/>
                </a:rPr>
                <a:t> </a:t>
              </a:r>
              <a:r>
                <a:rPr lang="en-US" sz="2308" spc="-34" dirty="0" err="1">
                  <a:solidFill>
                    <a:srgbClr val="1A1B18"/>
                  </a:solidFill>
                  <a:latin typeface="Overpass Light Bold"/>
                  <a:ea typeface="Overpass Light Bold"/>
                  <a:cs typeface="Overpass Light Bold"/>
                  <a:sym typeface="Overpass Light Bold"/>
                </a:rPr>
                <a:t>atualizações</a:t>
              </a:r>
              <a:r>
                <a:rPr lang="en-US" sz="2308" spc="-34" dirty="0">
                  <a:solidFill>
                    <a:srgbClr val="1A1B18"/>
                  </a:solidFill>
                  <a:latin typeface="Overpass Light Bold"/>
                  <a:ea typeface="Overpass Light Bold"/>
                  <a:cs typeface="Overpass Light Bold"/>
                  <a:sym typeface="Overpass Light Bold"/>
                </a:rPr>
                <a:t> </a:t>
              </a:r>
              <a:r>
                <a:rPr lang="en-US" sz="2308" spc="-34" dirty="0" err="1">
                  <a:solidFill>
                    <a:srgbClr val="1A1B18"/>
                  </a:solidFill>
                  <a:latin typeface="Overpass Light Bold"/>
                  <a:ea typeface="Overpass Light Bold"/>
                  <a:cs typeface="Overpass Light Bold"/>
                  <a:sym typeface="Overpass Light Bold"/>
                </a:rPr>
                <a:t>na</a:t>
              </a:r>
              <a:r>
                <a:rPr lang="en-US" sz="2308" spc="-34" dirty="0">
                  <a:solidFill>
                    <a:srgbClr val="1A1B18"/>
                  </a:solidFill>
                  <a:latin typeface="Overpass Light Bold"/>
                  <a:ea typeface="Overpass Light Bold"/>
                  <a:cs typeface="Overpass Light Bold"/>
                  <a:sym typeface="Overpass Light Bold"/>
                </a:rPr>
                <a:t> lei</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927999" y="664536"/>
            <a:ext cx="4892208" cy="8229600"/>
          </a:xfrm>
          <a:custGeom>
            <a:avLst/>
            <a:gdLst/>
            <a:ahLst/>
            <a:cxnLst/>
            <a:rect l="l" t="t" r="r" b="b"/>
            <a:pathLst>
              <a:path w="4892208" h="8229600">
                <a:moveTo>
                  <a:pt x="0" y="0"/>
                </a:moveTo>
                <a:lnTo>
                  <a:pt x="4892209" y="0"/>
                </a:lnTo>
                <a:lnTo>
                  <a:pt x="4892209" y="8229600"/>
                </a:lnTo>
                <a:lnTo>
                  <a:pt x="0" y="8229600"/>
                </a:lnTo>
                <a:lnTo>
                  <a:pt x="0" y="0"/>
                </a:lnTo>
                <a:close/>
              </a:path>
            </a:pathLst>
          </a:custGeom>
          <a:blipFill>
            <a:blip r:embed="rId2"/>
            <a:stretch>
              <a:fillRect l="-45390" r="-90154"/>
            </a:stretch>
          </a:blipFill>
        </p:spPr>
      </p:sp>
      <p:grpSp>
        <p:nvGrpSpPr>
          <p:cNvPr id="3" name="Group 3"/>
          <p:cNvGrpSpPr/>
          <p:nvPr/>
        </p:nvGrpSpPr>
        <p:grpSpPr>
          <a:xfrm>
            <a:off x="6749749" y="1092994"/>
            <a:ext cx="10363222" cy="8137599"/>
            <a:chOff x="0" y="85725"/>
            <a:chExt cx="13817630" cy="10850131"/>
          </a:xfrm>
        </p:grpSpPr>
        <p:sp>
          <p:nvSpPr>
            <p:cNvPr id="4" name="AutoShape 4"/>
            <p:cNvSpPr/>
            <p:nvPr/>
          </p:nvSpPr>
          <p:spPr>
            <a:xfrm>
              <a:off x="0" y="4103297"/>
              <a:ext cx="13817630" cy="38266"/>
            </a:xfrm>
            <a:prstGeom prst="rect">
              <a:avLst/>
            </a:prstGeom>
            <a:solidFill>
              <a:srgbClr val="CDA63C"/>
            </a:solidFill>
          </p:spPr>
        </p:sp>
        <p:sp>
          <p:nvSpPr>
            <p:cNvPr id="5" name="TextBox 5"/>
            <p:cNvSpPr txBox="1"/>
            <p:nvPr/>
          </p:nvSpPr>
          <p:spPr>
            <a:xfrm>
              <a:off x="0" y="85725"/>
              <a:ext cx="13817630" cy="1838347"/>
            </a:xfrm>
            <a:prstGeom prst="rect">
              <a:avLst/>
            </a:prstGeom>
          </p:spPr>
          <p:txBody>
            <a:bodyPr lIns="0" tIns="0" rIns="0" bIns="0" rtlCol="0" anchor="t">
              <a:spAutoFit/>
            </a:bodyPr>
            <a:lstStyle/>
            <a:p>
              <a:pPr algn="l">
                <a:lnSpc>
                  <a:spcPts val="10450"/>
                </a:lnSpc>
              </a:pPr>
              <a:r>
                <a:rPr lang="en-US" sz="9500" b="1">
                  <a:solidFill>
                    <a:srgbClr val="1A1B18"/>
                  </a:solidFill>
                  <a:latin typeface="Cormorant Garamond Bold"/>
                  <a:ea typeface="Cormorant Garamond Bold"/>
                  <a:cs typeface="Cormorant Garamond Bold"/>
                  <a:sym typeface="Cormorant Garamond Bold"/>
                </a:rPr>
                <a:t>O trabalho continua.</a:t>
              </a:r>
            </a:p>
          </p:txBody>
        </p:sp>
        <p:sp>
          <p:nvSpPr>
            <p:cNvPr id="6" name="TextBox 6"/>
            <p:cNvSpPr txBox="1"/>
            <p:nvPr/>
          </p:nvSpPr>
          <p:spPr>
            <a:xfrm>
              <a:off x="0" y="3070455"/>
              <a:ext cx="13817630" cy="7865401"/>
            </a:xfrm>
            <a:prstGeom prst="rect">
              <a:avLst/>
            </a:prstGeom>
          </p:spPr>
          <p:txBody>
            <a:bodyPr lIns="0" tIns="0" rIns="0" bIns="0" rtlCol="0" anchor="t">
              <a:spAutoFit/>
            </a:bodyPr>
            <a:lstStyle/>
            <a:p>
              <a:pPr algn="l">
                <a:lnSpc>
                  <a:spcPts val="4640"/>
                </a:lnSpc>
              </a:pPr>
              <a:endParaRPr lang="en-US" sz="3712" b="1" spc="-55" dirty="0">
                <a:solidFill>
                  <a:srgbClr val="1A1B18"/>
                </a:solidFill>
                <a:latin typeface="Cormorant Garamond Bold"/>
                <a:ea typeface="Cormorant Garamond Bold"/>
                <a:cs typeface="Cormorant Garamond Bold"/>
                <a:sym typeface="Cormorant Garamond Bold"/>
              </a:endParaRPr>
            </a:p>
            <a:p>
              <a:pPr algn="l">
                <a:lnSpc>
                  <a:spcPts val="4640"/>
                </a:lnSpc>
              </a:pPr>
              <a:endParaRPr lang="en-US" sz="3712" b="1" spc="-55" dirty="0">
                <a:solidFill>
                  <a:srgbClr val="1A1B18"/>
                </a:solidFill>
                <a:latin typeface="Cormorant Garamond Bold"/>
                <a:ea typeface="Cormorant Garamond Bold"/>
                <a:cs typeface="Cormorant Garamond Bold"/>
                <a:sym typeface="Cormorant Garamond Bold"/>
              </a:endParaRPr>
            </a:p>
            <a:p>
              <a:pPr algn="l">
                <a:lnSpc>
                  <a:spcPts val="4640"/>
                </a:lnSpc>
              </a:pPr>
              <a:r>
                <a:rPr lang="en-US" sz="3712" b="1" spc="-55" dirty="0" err="1">
                  <a:solidFill>
                    <a:srgbClr val="1A1B18"/>
                  </a:solidFill>
                  <a:latin typeface="Cormorant Garamond Bold"/>
                  <a:ea typeface="Cormorant Garamond Bold"/>
                  <a:cs typeface="Cormorant Garamond Bold"/>
                  <a:sym typeface="Cormorant Garamond Bold"/>
                </a:rPr>
                <a:t>Vamos</a:t>
              </a:r>
              <a:r>
                <a:rPr lang="en-US" sz="3712" b="1" spc="-55" dirty="0">
                  <a:solidFill>
                    <a:srgbClr val="1A1B18"/>
                  </a:solidFill>
                  <a:latin typeface="Cormorant Garamond Bold"/>
                  <a:ea typeface="Cormorant Garamond Bold"/>
                  <a:cs typeface="Cormorant Garamond Bold"/>
                  <a:sym typeface="Cormorant Garamond Bold"/>
                </a:rPr>
                <a:t> </a:t>
              </a:r>
              <a:r>
                <a:rPr lang="en-US" sz="3712" b="1" spc="-55" dirty="0" err="1">
                  <a:solidFill>
                    <a:srgbClr val="1A1B18"/>
                  </a:solidFill>
                  <a:latin typeface="Cormorant Garamond Bold"/>
                  <a:ea typeface="Cormorant Garamond Bold"/>
                  <a:cs typeface="Cormorant Garamond Bold"/>
                  <a:sym typeface="Cormorant Garamond Bold"/>
                </a:rPr>
                <a:t>seguir</a:t>
              </a:r>
              <a:r>
                <a:rPr lang="en-US" sz="3712" b="1" spc="-55" dirty="0">
                  <a:solidFill>
                    <a:srgbClr val="1A1B18"/>
                  </a:solidFill>
                  <a:latin typeface="Cormorant Garamond Bold"/>
                  <a:ea typeface="Cormorant Garamond Bold"/>
                  <a:cs typeface="Cormorant Garamond Bold"/>
                  <a:sym typeface="Cormorant Garamond Bold"/>
                </a:rPr>
                <a:t> </a:t>
              </a:r>
              <a:r>
                <a:rPr lang="en-US" sz="3712" b="1" spc="-55" dirty="0" err="1">
                  <a:solidFill>
                    <a:srgbClr val="1A1B18"/>
                  </a:solidFill>
                  <a:latin typeface="Cormorant Garamond Bold"/>
                  <a:ea typeface="Cormorant Garamond Bold"/>
                  <a:cs typeface="Cormorant Garamond Bold"/>
                  <a:sym typeface="Cormorant Garamond Bold"/>
                </a:rPr>
                <a:t>fazendo</a:t>
              </a:r>
              <a:r>
                <a:rPr lang="en-US" sz="3712" b="1" spc="-55" dirty="0">
                  <a:solidFill>
                    <a:srgbClr val="1A1B18"/>
                  </a:solidFill>
                  <a:latin typeface="Cormorant Garamond Bold"/>
                  <a:ea typeface="Cormorant Garamond Bold"/>
                  <a:cs typeface="Cormorant Garamond Bold"/>
                  <a:sym typeface="Cormorant Garamond Bold"/>
                </a:rPr>
                <a:t>  o </a:t>
              </a:r>
              <a:r>
                <a:rPr lang="en-US" sz="3712" b="1" spc="-55" dirty="0" err="1">
                  <a:solidFill>
                    <a:srgbClr val="1A1B18"/>
                  </a:solidFill>
                  <a:latin typeface="Cormorant Garamond Bold"/>
                  <a:ea typeface="Cormorant Garamond Bold"/>
                  <a:cs typeface="Cormorant Garamond Bold"/>
                  <a:sym typeface="Cormorant Garamond Bold"/>
                </a:rPr>
                <a:t>nosso</a:t>
              </a:r>
              <a:r>
                <a:rPr lang="en-US" sz="3712" b="1" spc="-55" dirty="0">
                  <a:solidFill>
                    <a:srgbClr val="1A1B18"/>
                  </a:solidFill>
                  <a:latin typeface="Cormorant Garamond Bold"/>
                  <a:ea typeface="Cormorant Garamond Bold"/>
                  <a:cs typeface="Cormorant Garamond Bold"/>
                  <a:sym typeface="Cormorant Garamond Bold"/>
                </a:rPr>
                <a:t> </a:t>
              </a:r>
              <a:r>
                <a:rPr lang="en-US" sz="3712" b="1" spc="-55" dirty="0" err="1">
                  <a:solidFill>
                    <a:srgbClr val="1A1B18"/>
                  </a:solidFill>
                  <a:latin typeface="Cormorant Garamond Bold"/>
                  <a:ea typeface="Cormorant Garamond Bold"/>
                  <a:cs typeface="Cormorant Garamond Bold"/>
                  <a:sym typeface="Cormorant Garamond Bold"/>
                </a:rPr>
                <a:t>melhor</a:t>
              </a:r>
              <a:r>
                <a:rPr lang="en-US" sz="3712" b="1" spc="-55" dirty="0">
                  <a:solidFill>
                    <a:srgbClr val="1A1B18"/>
                  </a:solidFill>
                  <a:latin typeface="Cormorant Garamond Bold"/>
                  <a:ea typeface="Cormorant Garamond Bold"/>
                  <a:cs typeface="Cormorant Garamond Bold"/>
                  <a:sym typeface="Cormorant Garamond Bold"/>
                </a:rPr>
                <a:t> para </a:t>
              </a:r>
              <a:r>
                <a:rPr lang="en-US" sz="3712" b="1" spc="-55" dirty="0" err="1">
                  <a:solidFill>
                    <a:srgbClr val="1A1B18"/>
                  </a:solidFill>
                  <a:latin typeface="Cormorant Garamond Bold"/>
                  <a:ea typeface="Cormorant Garamond Bold"/>
                  <a:cs typeface="Cormorant Garamond Bold"/>
                  <a:sym typeface="Cormorant Garamond Bold"/>
                </a:rPr>
                <a:t>continuar</a:t>
              </a:r>
              <a:r>
                <a:rPr lang="en-US" sz="3712" b="1" spc="-55" dirty="0">
                  <a:solidFill>
                    <a:srgbClr val="1A1B18"/>
                  </a:solidFill>
                  <a:latin typeface="Cormorant Garamond Bold"/>
                  <a:ea typeface="Cormorant Garamond Bold"/>
                  <a:cs typeface="Cormorant Garamond Bold"/>
                  <a:sym typeface="Cormorant Garamond Bold"/>
                </a:rPr>
                <a:t> </a:t>
              </a:r>
              <a:r>
                <a:rPr lang="en-US" sz="3712" b="1" spc="-55" dirty="0" err="1">
                  <a:solidFill>
                    <a:srgbClr val="1A1B18"/>
                  </a:solidFill>
                  <a:latin typeface="Cormorant Garamond Bold"/>
                  <a:ea typeface="Cormorant Garamond Bold"/>
                  <a:cs typeface="Cormorant Garamond Bold"/>
                  <a:sym typeface="Cormorant Garamond Bold"/>
                </a:rPr>
                <a:t>salvando</a:t>
              </a:r>
              <a:r>
                <a:rPr lang="en-US" sz="3712" b="1" spc="-55" dirty="0">
                  <a:solidFill>
                    <a:srgbClr val="1A1B18"/>
                  </a:solidFill>
                  <a:latin typeface="Cormorant Garamond Bold"/>
                  <a:ea typeface="Cormorant Garamond Bold"/>
                  <a:cs typeface="Cormorant Garamond Bold"/>
                  <a:sym typeface="Cormorant Garamond Bold"/>
                </a:rPr>
                <a:t> a </a:t>
              </a:r>
              <a:r>
                <a:rPr lang="en-US" sz="3712" b="1" spc="-55" dirty="0" err="1">
                  <a:solidFill>
                    <a:srgbClr val="1A1B18"/>
                  </a:solidFill>
                  <a:latin typeface="Cormorant Garamond Bold"/>
                  <a:ea typeface="Cormorant Garamond Bold"/>
                  <a:cs typeface="Cormorant Garamond Bold"/>
                  <a:sym typeface="Cormorant Garamond Bold"/>
                </a:rPr>
                <a:t>vida</a:t>
              </a:r>
              <a:r>
                <a:rPr lang="en-US" sz="3712" b="1" spc="-55" dirty="0">
                  <a:solidFill>
                    <a:srgbClr val="1A1B18"/>
                  </a:solidFill>
                  <a:latin typeface="Cormorant Garamond Bold"/>
                  <a:ea typeface="Cormorant Garamond Bold"/>
                  <a:cs typeface="Cormorant Garamond Bold"/>
                  <a:sym typeface="Cormorant Garamond Bold"/>
                </a:rPr>
                <a:t> das </a:t>
              </a:r>
              <a:r>
                <a:rPr lang="en-US" sz="3712" b="1" spc="-55" dirty="0" err="1">
                  <a:solidFill>
                    <a:srgbClr val="1A1B18"/>
                  </a:solidFill>
                  <a:latin typeface="Cormorant Garamond Bold"/>
                  <a:ea typeface="Cormorant Garamond Bold"/>
                  <a:cs typeface="Cormorant Garamond Bold"/>
                  <a:sym typeface="Cormorant Garamond Bold"/>
                </a:rPr>
                <a:t>mulheres</a:t>
              </a:r>
              <a:r>
                <a:rPr lang="en-US" sz="3712" b="1" spc="-55" dirty="0">
                  <a:solidFill>
                    <a:srgbClr val="1A1B18"/>
                  </a:solidFill>
                  <a:latin typeface="Cormorant Garamond Bold"/>
                  <a:ea typeface="Cormorant Garamond Bold"/>
                  <a:cs typeface="Cormorant Garamond Bold"/>
                  <a:sym typeface="Cormorant Garamond Bold"/>
                </a:rPr>
                <a:t>.</a:t>
              </a:r>
            </a:p>
            <a:p>
              <a:pPr algn="l">
                <a:lnSpc>
                  <a:spcPts val="4640"/>
                </a:lnSpc>
              </a:pPr>
              <a:endParaRPr lang="en-US" sz="3712" b="1" spc="-55" dirty="0">
                <a:solidFill>
                  <a:srgbClr val="1A1B18"/>
                </a:solidFill>
                <a:latin typeface="Cormorant Garamond Bold"/>
                <a:ea typeface="Cormorant Garamond Bold"/>
                <a:cs typeface="Cormorant Garamond Bold"/>
                <a:sym typeface="Cormorant Garamond Bold"/>
              </a:endParaRPr>
            </a:p>
            <a:p>
              <a:pPr algn="l">
                <a:lnSpc>
                  <a:spcPts val="4640"/>
                </a:lnSpc>
              </a:pPr>
              <a:r>
                <a:rPr lang="en-US" sz="3712" b="1" spc="-55" dirty="0">
                  <a:solidFill>
                    <a:srgbClr val="1A1B18"/>
                  </a:solidFill>
                  <a:latin typeface="Cormorant Garamond Bold"/>
                  <a:ea typeface="Cormorant Garamond Bold"/>
                  <a:cs typeface="Cormorant Garamond Bold"/>
                  <a:sym typeface="Cormorant Garamond Bold"/>
                </a:rPr>
                <a:t>nzingapuc@gmail.com</a:t>
              </a:r>
            </a:p>
            <a:p>
              <a:pPr algn="l">
                <a:lnSpc>
                  <a:spcPts val="4640"/>
                </a:lnSpc>
              </a:pPr>
              <a:r>
                <a:rPr lang="en-US" sz="3712" b="1" spc="-55" dirty="0">
                  <a:solidFill>
                    <a:srgbClr val="1A1B18"/>
                  </a:solidFill>
                  <a:latin typeface="Cormorant Garamond Bold"/>
                  <a:ea typeface="Cormorant Garamond Bold"/>
                  <a:cs typeface="Cormorant Garamond Bold"/>
                  <a:sym typeface="Cormorant Garamond Bold"/>
                </a:rPr>
                <a:t>@</a:t>
              </a:r>
              <a:r>
                <a:rPr lang="en-US" sz="3712" b="1" spc="-55" dirty="0" err="1">
                  <a:solidFill>
                    <a:srgbClr val="1A1B18"/>
                  </a:solidFill>
                  <a:latin typeface="Cormorant Garamond Bold"/>
                  <a:ea typeface="Cormorant Garamond Bold"/>
                  <a:cs typeface="Cormorant Garamond Bold"/>
                  <a:sym typeface="Cormorant Garamond Bold"/>
                </a:rPr>
                <a:t>intelectual_periferica</a:t>
              </a:r>
              <a:endParaRPr lang="en-US" sz="3712" b="1" spc="-55" dirty="0">
                <a:solidFill>
                  <a:srgbClr val="1A1B18"/>
                </a:solidFill>
                <a:latin typeface="Cormorant Garamond Bold"/>
                <a:ea typeface="Cormorant Garamond Bold"/>
                <a:cs typeface="Cormorant Garamond Bold"/>
                <a:sym typeface="Cormorant Garamond Bold"/>
              </a:endParaRPr>
            </a:p>
            <a:p>
              <a:pPr algn="l">
                <a:lnSpc>
                  <a:spcPts val="4640"/>
                </a:lnSpc>
              </a:pPr>
              <a:r>
                <a:rPr lang="en-US" sz="3712" b="1" spc="-55" dirty="0">
                  <a:solidFill>
                    <a:srgbClr val="1A1B18"/>
                  </a:solidFill>
                  <a:latin typeface="Cormorant Garamond Bold"/>
                  <a:ea typeface="Cormorant Garamond Bold"/>
                  <a:cs typeface="Cormorant Garamond Bold"/>
                  <a:sym typeface="Cormorant Garamond Bold"/>
                </a:rPr>
                <a:t>(21) 984069228</a:t>
              </a:r>
            </a:p>
            <a:p>
              <a:pPr algn="l">
                <a:lnSpc>
                  <a:spcPts val="4640"/>
                </a:lnSpc>
              </a:pPr>
              <a:endParaRPr lang="en-US" sz="3712" b="1" spc="-55" dirty="0">
                <a:solidFill>
                  <a:srgbClr val="1A1B18"/>
                </a:solidFill>
                <a:latin typeface="Cormorant Garamond Bold"/>
                <a:ea typeface="Cormorant Garamond Bold"/>
                <a:cs typeface="Cormorant Garamond Bold"/>
                <a:sym typeface="Cormorant Garamond Bold"/>
              </a:endParaRPr>
            </a:p>
            <a:p>
              <a:pPr algn="ctr">
                <a:lnSpc>
                  <a:spcPts val="4640"/>
                </a:lnSpc>
              </a:pPr>
              <a:r>
                <a:rPr lang="en-US" sz="3712" b="1" spc="-55" dirty="0" err="1">
                  <a:solidFill>
                    <a:srgbClr val="1A1B18"/>
                  </a:solidFill>
                  <a:latin typeface="Cormorant Garamond Bold"/>
                  <a:ea typeface="Cormorant Garamond Bold"/>
                  <a:cs typeface="Cormorant Garamond Bold"/>
                  <a:sym typeface="Cormorant Garamond Bold"/>
                </a:rPr>
                <a:t>Adupé</a:t>
              </a:r>
              <a:r>
                <a:rPr lang="en-US" sz="3712" b="1" spc="-55" dirty="0">
                  <a:solidFill>
                    <a:srgbClr val="1A1B18"/>
                  </a:solidFill>
                  <a:latin typeface="Cormorant Garamond Bold"/>
                  <a:ea typeface="Cormorant Garamond Bold"/>
                  <a:cs typeface="Cormorant Garamond Bold"/>
                  <a:sym typeface="Cormorant Garamond Bold"/>
                </a:rPr>
                <a:t> </a:t>
              </a:r>
              <a:r>
                <a:rPr lang="en-US" sz="3712" b="1" spc="-55" dirty="0" err="1">
                  <a:solidFill>
                    <a:srgbClr val="1A1B18"/>
                  </a:solidFill>
                  <a:latin typeface="Cormorant Garamond Bold"/>
                  <a:ea typeface="Cormorant Garamond Bold"/>
                  <a:cs typeface="Cormorant Garamond Bold"/>
                  <a:sym typeface="Cormorant Garamond Bold"/>
                </a:rPr>
                <a:t>pupò</a:t>
              </a:r>
              <a:r>
                <a:rPr lang="en-US" sz="3712" b="1" spc="-55" dirty="0">
                  <a:solidFill>
                    <a:srgbClr val="1A1B18"/>
                  </a:solidFill>
                  <a:latin typeface="Cormorant Garamond Bold"/>
                  <a:ea typeface="Cormorant Garamond Bold"/>
                  <a:cs typeface="Cormorant Garamond Bold"/>
                  <a:sym typeface="Cormorant Garamond Bold"/>
                </a:rPr>
                <a:t>!</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833539"/>
            <a:ext cx="16230600" cy="703233"/>
            <a:chOff x="0" y="0"/>
            <a:chExt cx="21640800" cy="937643"/>
          </a:xfrm>
        </p:grpSpPr>
        <p:sp>
          <p:nvSpPr>
            <p:cNvPr id="3" name="AutoShape 3"/>
            <p:cNvSpPr/>
            <p:nvPr/>
          </p:nvSpPr>
          <p:spPr>
            <a:xfrm>
              <a:off x="0" y="0"/>
              <a:ext cx="21640800" cy="41400"/>
            </a:xfrm>
            <a:prstGeom prst="rect">
              <a:avLst/>
            </a:prstGeom>
            <a:solidFill>
              <a:srgbClr val="CDA63C"/>
            </a:solidFill>
          </p:spPr>
        </p:sp>
        <p:sp>
          <p:nvSpPr>
            <p:cNvPr id="4" name="TextBox 4"/>
            <p:cNvSpPr txBox="1"/>
            <p:nvPr/>
          </p:nvSpPr>
          <p:spPr>
            <a:xfrm>
              <a:off x="0" y="319814"/>
              <a:ext cx="13063310" cy="617829"/>
            </a:xfrm>
            <a:prstGeom prst="rect">
              <a:avLst/>
            </a:prstGeom>
          </p:spPr>
          <p:txBody>
            <a:bodyPr lIns="0" tIns="0" rIns="0" bIns="0" rtlCol="0" anchor="t">
              <a:spAutoFit/>
            </a:bodyPr>
            <a:lstStyle/>
            <a:p>
              <a:pPr algn="l">
                <a:lnSpc>
                  <a:spcPts val="3500"/>
                </a:lnSpc>
                <a:spcBef>
                  <a:spcPct val="0"/>
                </a:spcBef>
              </a:pPr>
              <a:r>
                <a:rPr lang="en-US" sz="2500">
                  <a:solidFill>
                    <a:srgbClr val="1A1B18"/>
                  </a:solidFill>
                  <a:latin typeface="Overpass Light"/>
                  <a:ea typeface="Overpass Light"/>
                  <a:cs typeface="Overpass Light"/>
                  <a:sym typeface="Overpass Light"/>
                </a:rPr>
                <a:t>1Dezembro de 2024</a:t>
              </a:r>
            </a:p>
          </p:txBody>
        </p:sp>
        <p:sp>
          <p:nvSpPr>
            <p:cNvPr id="5" name="TextBox 5"/>
            <p:cNvSpPr txBox="1"/>
            <p:nvPr/>
          </p:nvSpPr>
          <p:spPr>
            <a:xfrm>
              <a:off x="15852433" y="476445"/>
              <a:ext cx="5788367" cy="361718"/>
            </a:xfrm>
            <a:prstGeom prst="rect">
              <a:avLst/>
            </a:prstGeom>
          </p:spPr>
          <p:txBody>
            <a:bodyPr lIns="0" tIns="0" rIns="0" bIns="0" rtlCol="0" anchor="t">
              <a:spAutoFit/>
            </a:bodyPr>
            <a:lstStyle/>
            <a:p>
              <a:pPr algn="r">
                <a:lnSpc>
                  <a:spcPts val="2099"/>
                </a:lnSpc>
                <a:spcBef>
                  <a:spcPct val="0"/>
                </a:spcBef>
              </a:pPr>
              <a:endParaRPr/>
            </a:p>
          </p:txBody>
        </p:sp>
      </p:grpSp>
      <p:sp>
        <p:nvSpPr>
          <p:cNvPr id="6" name="TextBox 6"/>
          <p:cNvSpPr txBox="1"/>
          <p:nvPr/>
        </p:nvSpPr>
        <p:spPr>
          <a:xfrm>
            <a:off x="1028700" y="2531514"/>
            <a:ext cx="16012412" cy="4993821"/>
          </a:xfrm>
          <a:prstGeom prst="rect">
            <a:avLst/>
          </a:prstGeom>
        </p:spPr>
        <p:txBody>
          <a:bodyPr lIns="0" tIns="0" rIns="0" bIns="0" rtlCol="0" anchor="t">
            <a:spAutoFit/>
          </a:bodyPr>
          <a:lstStyle/>
          <a:p>
            <a:pPr algn="l">
              <a:lnSpc>
                <a:spcPts val="7858"/>
              </a:lnSpc>
            </a:pPr>
            <a:r>
              <a:rPr lang="en-US" sz="7858" b="1">
                <a:solidFill>
                  <a:srgbClr val="1A1B18"/>
                </a:solidFill>
                <a:latin typeface="Cormorant Garamond Bold"/>
                <a:ea typeface="Cormorant Garamond Bold"/>
                <a:cs typeface="Cormorant Garamond Bold"/>
                <a:sym typeface="Cormorant Garamond Bold"/>
              </a:rPr>
              <a:t>A NÃO APLICABILIDADE DA LEI MARIA DA PENHA NO “NÃO” LUGAR.</a:t>
            </a:r>
          </a:p>
          <a:p>
            <a:pPr algn="l">
              <a:lnSpc>
                <a:spcPts val="14856"/>
              </a:lnSpc>
            </a:pPr>
            <a:endParaRPr lang="en-US" sz="7858" b="1">
              <a:solidFill>
                <a:srgbClr val="1A1B18"/>
              </a:solidFill>
              <a:latin typeface="Cormorant Garamond Bold"/>
              <a:ea typeface="Cormorant Garamond Bold"/>
              <a:cs typeface="Cormorant Garamond Bold"/>
              <a:sym typeface="Cormorant Garamond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1959582" y="4186340"/>
            <a:ext cx="14794536" cy="5841051"/>
          </a:xfrm>
          <a:custGeom>
            <a:avLst/>
            <a:gdLst/>
            <a:ahLst/>
            <a:cxnLst/>
            <a:rect l="l" t="t" r="r" b="b"/>
            <a:pathLst>
              <a:path w="14794536" h="5841051">
                <a:moveTo>
                  <a:pt x="0" y="0"/>
                </a:moveTo>
                <a:lnTo>
                  <a:pt x="14794536" y="0"/>
                </a:lnTo>
                <a:lnTo>
                  <a:pt x="14794536" y="5841051"/>
                </a:lnTo>
                <a:lnTo>
                  <a:pt x="0" y="5841051"/>
                </a:lnTo>
                <a:lnTo>
                  <a:pt x="0" y="0"/>
                </a:lnTo>
                <a:close/>
              </a:path>
            </a:pathLst>
          </a:custGeom>
          <a:blipFill>
            <a:blip r:embed="rId2"/>
            <a:stretch>
              <a:fillRect l="-1386" t="-28662" r="-1386" b="-33056"/>
            </a:stretch>
          </a:blipFill>
        </p:spPr>
      </p:sp>
      <p:sp>
        <p:nvSpPr>
          <p:cNvPr id="3" name="TextBox 3"/>
          <p:cNvSpPr txBox="1"/>
          <p:nvPr/>
        </p:nvSpPr>
        <p:spPr>
          <a:xfrm>
            <a:off x="2804050" y="185865"/>
            <a:ext cx="13105600" cy="1357329"/>
          </a:xfrm>
          <a:prstGeom prst="rect">
            <a:avLst/>
          </a:prstGeom>
        </p:spPr>
        <p:txBody>
          <a:bodyPr lIns="0" tIns="0" rIns="0" bIns="0" rtlCol="0" anchor="t">
            <a:spAutoFit/>
          </a:bodyPr>
          <a:lstStyle/>
          <a:p>
            <a:pPr algn="l">
              <a:lnSpc>
                <a:spcPts val="10450"/>
              </a:lnSpc>
            </a:pPr>
            <a:r>
              <a:rPr lang="en-US" sz="9500" b="1">
                <a:solidFill>
                  <a:srgbClr val="1A1B18"/>
                </a:solidFill>
                <a:latin typeface="Cormorant Garamond Bold"/>
                <a:ea typeface="Cormorant Garamond Bold"/>
                <a:cs typeface="Cormorant Garamond Bold"/>
                <a:sym typeface="Cormorant Garamond Bold"/>
              </a:rPr>
              <a:t>Ocupação Vito Gianotti</a:t>
            </a:r>
          </a:p>
        </p:txBody>
      </p:sp>
      <p:sp>
        <p:nvSpPr>
          <p:cNvPr id="4" name="TextBox 4"/>
          <p:cNvSpPr txBox="1"/>
          <p:nvPr/>
        </p:nvSpPr>
        <p:spPr>
          <a:xfrm>
            <a:off x="3488499" y="1774027"/>
            <a:ext cx="13293058" cy="2671921"/>
          </a:xfrm>
          <a:prstGeom prst="rect">
            <a:avLst/>
          </a:prstGeom>
        </p:spPr>
        <p:txBody>
          <a:bodyPr lIns="0" tIns="0" rIns="0" bIns="0" rtlCol="0" anchor="t">
            <a:spAutoFit/>
          </a:bodyPr>
          <a:lstStyle/>
          <a:p>
            <a:pPr marL="355996" lvl="1" indent="-177998" algn="l">
              <a:lnSpc>
                <a:spcPts val="3018"/>
              </a:lnSpc>
              <a:buFont typeface="Arial"/>
              <a:buChar char="•"/>
            </a:pPr>
            <a:r>
              <a:rPr lang="en-US" sz="2156">
                <a:solidFill>
                  <a:srgbClr val="1A1B18"/>
                </a:solidFill>
                <a:latin typeface="Overpass Light Bold"/>
                <a:ea typeface="Overpass Light Bold"/>
                <a:cs typeface="Overpass Light Bold"/>
                <a:sym typeface="Overpass Light Bold"/>
              </a:rPr>
              <a:t>Novas políticas de moradia;</a:t>
            </a:r>
          </a:p>
          <a:p>
            <a:pPr marL="355996" lvl="1" indent="-177998" algn="l">
              <a:lnSpc>
                <a:spcPts val="3018"/>
              </a:lnSpc>
              <a:buFont typeface="Arial"/>
              <a:buChar char="•"/>
            </a:pPr>
            <a:r>
              <a:rPr lang="en-US" sz="2156">
                <a:solidFill>
                  <a:srgbClr val="1A1B18"/>
                </a:solidFill>
                <a:latin typeface="Overpass Light Bold"/>
                <a:ea typeface="Overpass Light Bold"/>
                <a:cs typeface="Overpass Light Bold"/>
                <a:sym typeface="Overpass Light Bold"/>
              </a:rPr>
              <a:t>oito anos de ocupação;</a:t>
            </a:r>
          </a:p>
          <a:p>
            <a:pPr marL="355996" lvl="1" indent="-177998" algn="l">
              <a:lnSpc>
                <a:spcPts val="3018"/>
              </a:lnSpc>
              <a:buFont typeface="Arial"/>
              <a:buChar char="•"/>
            </a:pPr>
            <a:r>
              <a:rPr lang="en-US" sz="2156">
                <a:solidFill>
                  <a:srgbClr val="1A1B18"/>
                </a:solidFill>
                <a:latin typeface="Overpass Light Bold"/>
                <a:ea typeface="Overpass Light Bold"/>
                <a:cs typeface="Overpass Light Bold"/>
                <a:sym typeface="Overpass Light Bold"/>
              </a:rPr>
              <a:t>vinte e oito famílias impactadas;</a:t>
            </a:r>
          </a:p>
          <a:p>
            <a:pPr marL="355996" lvl="1" indent="-177998" algn="l">
              <a:lnSpc>
                <a:spcPts val="3018"/>
              </a:lnSpc>
              <a:buFont typeface="Arial"/>
              <a:buChar char="•"/>
            </a:pPr>
            <a:r>
              <a:rPr lang="en-US" sz="2156">
                <a:solidFill>
                  <a:srgbClr val="1A1B18"/>
                </a:solidFill>
                <a:latin typeface="Overpass Light Bold"/>
                <a:ea typeface="Overpass Light Bold"/>
                <a:cs typeface="Overpass Light Bold"/>
                <a:sym typeface="Overpass Light Bold"/>
              </a:rPr>
              <a:t>Ocupação autogestionada;</a:t>
            </a:r>
          </a:p>
          <a:p>
            <a:pPr marL="355996" lvl="1" indent="-177998" algn="l">
              <a:lnSpc>
                <a:spcPts val="3018"/>
              </a:lnSpc>
              <a:buFont typeface="Arial"/>
              <a:buChar char="•"/>
            </a:pPr>
            <a:r>
              <a:rPr lang="en-US" sz="2156">
                <a:solidFill>
                  <a:srgbClr val="1A1B18"/>
                </a:solidFill>
                <a:latin typeface="Overpass Light Bold"/>
                <a:ea typeface="Overpass Light Bold"/>
                <a:cs typeface="Overpass Light Bold"/>
                <a:sym typeface="Overpass Light Bold"/>
              </a:rPr>
              <a:t>Próximos desafios: Obtivemos recomendação favorável do Ministério Público Federal (MPF) para que o imóvel seja destinado para habitação de interesse social para as famílias que ocupam o prédio.</a:t>
            </a:r>
          </a:p>
          <a:p>
            <a:pPr algn="l">
              <a:lnSpc>
                <a:spcPts val="2738"/>
              </a:lnSpc>
            </a:pPr>
            <a:endParaRPr lang="en-US" sz="2156">
              <a:solidFill>
                <a:srgbClr val="1A1B18"/>
              </a:solidFill>
              <a:latin typeface="Overpass Light Bold"/>
              <a:ea typeface="Overpass Light Bold"/>
              <a:cs typeface="Overpass Light Bold"/>
              <a:sym typeface="Overpass Light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2934946" y="705797"/>
            <a:ext cx="11738426" cy="2679733"/>
          </a:xfrm>
          <a:prstGeom prst="rect">
            <a:avLst/>
          </a:prstGeom>
        </p:spPr>
        <p:txBody>
          <a:bodyPr lIns="0" tIns="0" rIns="0" bIns="0" rtlCol="0" anchor="t">
            <a:spAutoFit/>
          </a:bodyPr>
          <a:lstStyle/>
          <a:p>
            <a:pPr algn="l">
              <a:lnSpc>
                <a:spcPts val="10450"/>
              </a:lnSpc>
            </a:pPr>
            <a:r>
              <a:rPr lang="en-US" sz="9500" b="1">
                <a:solidFill>
                  <a:srgbClr val="1A1B18"/>
                </a:solidFill>
                <a:latin typeface="Cormorant Garamond Bold"/>
                <a:ea typeface="Cormorant Garamond Bold"/>
                <a:cs typeface="Cormorant Garamond Bold"/>
                <a:sym typeface="Cormorant Garamond Bold"/>
              </a:rPr>
              <a:t>Autogestão, que bicho é esse?</a:t>
            </a:r>
          </a:p>
        </p:txBody>
      </p:sp>
      <p:sp>
        <p:nvSpPr>
          <p:cNvPr id="3" name="TextBox 3"/>
          <p:cNvSpPr txBox="1"/>
          <p:nvPr/>
        </p:nvSpPr>
        <p:spPr>
          <a:xfrm>
            <a:off x="16541870" y="1086738"/>
            <a:ext cx="717430" cy="395927"/>
          </a:xfrm>
          <a:prstGeom prst="rect">
            <a:avLst/>
          </a:prstGeom>
        </p:spPr>
        <p:txBody>
          <a:bodyPr lIns="0" tIns="0" rIns="0" bIns="0" rtlCol="0" anchor="t">
            <a:spAutoFit/>
          </a:bodyPr>
          <a:lstStyle/>
          <a:p>
            <a:pPr algn="r">
              <a:lnSpc>
                <a:spcPts val="3080"/>
              </a:lnSpc>
            </a:pPr>
            <a:r>
              <a:rPr lang="en-US" sz="2800" b="1">
                <a:solidFill>
                  <a:srgbClr val="1A1B18"/>
                </a:solidFill>
                <a:latin typeface="Cormorant Garamond Bold"/>
                <a:ea typeface="Cormorant Garamond Bold"/>
                <a:cs typeface="Cormorant Garamond Bold"/>
                <a:sym typeface="Cormorant Garamond Bold"/>
              </a:rPr>
              <a:t>TH</a:t>
            </a:r>
          </a:p>
        </p:txBody>
      </p:sp>
      <p:grpSp>
        <p:nvGrpSpPr>
          <p:cNvPr id="4" name="Group 4"/>
          <p:cNvGrpSpPr/>
          <p:nvPr/>
        </p:nvGrpSpPr>
        <p:grpSpPr>
          <a:xfrm>
            <a:off x="2074991" y="3575946"/>
            <a:ext cx="14973377" cy="5204612"/>
            <a:chOff x="0" y="0"/>
            <a:chExt cx="19964503" cy="6939482"/>
          </a:xfrm>
        </p:grpSpPr>
        <p:sp>
          <p:nvSpPr>
            <p:cNvPr id="5" name="AutoShape 5"/>
            <p:cNvSpPr/>
            <p:nvPr/>
          </p:nvSpPr>
          <p:spPr>
            <a:xfrm>
              <a:off x="0" y="0"/>
              <a:ext cx="19964503" cy="41466"/>
            </a:xfrm>
            <a:prstGeom prst="rect">
              <a:avLst/>
            </a:prstGeom>
            <a:solidFill>
              <a:srgbClr val="CDA63C"/>
            </a:solidFill>
          </p:spPr>
        </p:sp>
        <p:sp>
          <p:nvSpPr>
            <p:cNvPr id="6" name="TextBox 6"/>
            <p:cNvSpPr txBox="1"/>
            <p:nvPr/>
          </p:nvSpPr>
          <p:spPr>
            <a:xfrm>
              <a:off x="0" y="2772401"/>
              <a:ext cx="19964503" cy="4167082"/>
            </a:xfrm>
            <a:prstGeom prst="rect">
              <a:avLst/>
            </a:prstGeom>
          </p:spPr>
          <p:txBody>
            <a:bodyPr lIns="0" tIns="0" rIns="0" bIns="0" rtlCol="0" anchor="t">
              <a:spAutoFit/>
            </a:bodyPr>
            <a:lstStyle/>
            <a:p>
              <a:pPr algn="l">
                <a:lnSpc>
                  <a:spcPts val="3219"/>
                </a:lnSpc>
              </a:pPr>
              <a:r>
                <a:rPr lang="en-US" sz="2299">
                  <a:solidFill>
                    <a:srgbClr val="1A1B18"/>
                  </a:solidFill>
                  <a:latin typeface="Overpass Light"/>
                  <a:ea typeface="Overpass Light"/>
                  <a:cs typeface="Overpass Light"/>
                  <a:sym typeface="Overpass Light"/>
                </a:rPr>
                <a:t>Autogestão é a administração de um organismo pelos seus participantes, em regime de democracia direta. Em autogestão, não há a figura do chefe, mas todos os envolvidos participam das decisões administrativas em igualdade de condições.</a:t>
              </a:r>
            </a:p>
            <a:p>
              <a:pPr algn="l">
                <a:lnSpc>
                  <a:spcPts val="2800"/>
                </a:lnSpc>
              </a:pPr>
              <a:endParaRPr lang="en-US" sz="2299">
                <a:solidFill>
                  <a:srgbClr val="1A1B18"/>
                </a:solidFill>
                <a:latin typeface="Overpass Light"/>
                <a:ea typeface="Overpass Light"/>
                <a:cs typeface="Overpass Light"/>
                <a:sym typeface="Overpass Light"/>
              </a:endParaRPr>
            </a:p>
            <a:p>
              <a:pPr algn="l">
                <a:lnSpc>
                  <a:spcPts val="2800"/>
                </a:lnSpc>
              </a:pPr>
              <a:endParaRPr lang="en-US" sz="2299">
                <a:solidFill>
                  <a:srgbClr val="1A1B18"/>
                </a:solidFill>
                <a:latin typeface="Overpass Light"/>
                <a:ea typeface="Overpass Light"/>
                <a:cs typeface="Overpass Light"/>
                <a:sym typeface="Overpass Light"/>
              </a:endParaRPr>
            </a:p>
            <a:p>
              <a:pPr algn="l">
                <a:lnSpc>
                  <a:spcPts val="3219"/>
                </a:lnSpc>
              </a:pPr>
              <a:r>
                <a:rPr lang="en-US" sz="2299">
                  <a:solidFill>
                    <a:srgbClr val="1A1B18"/>
                  </a:solidFill>
                  <a:latin typeface="Overpass Light"/>
                  <a:ea typeface="Overpass Light"/>
                  <a:cs typeface="Overpass Light"/>
                  <a:sym typeface="Overpass Light"/>
                </a:rPr>
                <a:t> Todas as decisões são coletivas, seja por meio de reuniões quinzenais ou através das assembléias mensais, exceto em casos excepcionais. Todos compartilham daos espaços coletivos, seja nos eventos organizados, nos multirões de limpeza, na cozinha coletiva, nas portarias que são feitas e organizadas pelo coletivo e executada por cada morador. </a:t>
              </a:r>
            </a:p>
          </p:txBody>
        </p:sp>
        <p:sp>
          <p:nvSpPr>
            <p:cNvPr id="7" name="TextBox 7"/>
            <p:cNvSpPr txBox="1"/>
            <p:nvPr/>
          </p:nvSpPr>
          <p:spPr>
            <a:xfrm>
              <a:off x="0" y="461525"/>
              <a:ext cx="19964503" cy="623366"/>
            </a:xfrm>
            <a:prstGeom prst="rect">
              <a:avLst/>
            </a:prstGeom>
          </p:spPr>
          <p:txBody>
            <a:bodyPr lIns="0" tIns="0" rIns="0" bIns="0" rtlCol="0" anchor="t">
              <a:spAutoFit/>
            </a:bodyPr>
            <a:lstStyle/>
            <a:p>
              <a:pPr algn="l">
                <a:lnSpc>
                  <a:spcPts val="3750"/>
                </a:lnSpc>
              </a:pPr>
              <a:r>
                <a:rPr lang="en-US" sz="3000" b="1" spc="-45">
                  <a:solidFill>
                    <a:srgbClr val="1A1B18"/>
                  </a:solidFill>
                  <a:latin typeface="Cormorant Garamond Bold"/>
                  <a:ea typeface="Cormorant Garamond Bold"/>
                  <a:cs typeface="Cormorant Garamond Bold"/>
                  <a:sym typeface="Cormorant Garamond Bold"/>
                </a:rPr>
                <a:t>Ocupação autogestionada:</a:t>
              </a:r>
            </a:p>
          </p:txBody>
        </p:sp>
        <p:sp>
          <p:nvSpPr>
            <p:cNvPr id="8" name="AutoShape 8"/>
            <p:cNvSpPr/>
            <p:nvPr/>
          </p:nvSpPr>
          <p:spPr>
            <a:xfrm>
              <a:off x="0" y="1524000"/>
              <a:ext cx="19964503" cy="41466"/>
            </a:xfrm>
            <a:prstGeom prst="rect">
              <a:avLst/>
            </a:prstGeom>
            <a:solidFill>
              <a:srgbClr val="CDA63C"/>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892407" y="1668192"/>
            <a:ext cx="6490208" cy="4161844"/>
          </a:xfrm>
          <a:custGeom>
            <a:avLst/>
            <a:gdLst/>
            <a:ahLst/>
            <a:cxnLst/>
            <a:rect l="l" t="t" r="r" b="b"/>
            <a:pathLst>
              <a:path w="6490208" h="4161844">
                <a:moveTo>
                  <a:pt x="0" y="0"/>
                </a:moveTo>
                <a:lnTo>
                  <a:pt x="6490208" y="0"/>
                </a:lnTo>
                <a:lnTo>
                  <a:pt x="6490208" y="4161844"/>
                </a:lnTo>
                <a:lnTo>
                  <a:pt x="0" y="4161844"/>
                </a:lnTo>
                <a:lnTo>
                  <a:pt x="0" y="0"/>
                </a:lnTo>
                <a:close/>
              </a:path>
            </a:pathLst>
          </a:custGeom>
          <a:blipFill>
            <a:blip r:embed="rId2"/>
            <a:stretch>
              <a:fillRect t="-8479" b="-8479"/>
            </a:stretch>
          </a:blipFill>
        </p:spPr>
      </p:sp>
      <p:sp>
        <p:nvSpPr>
          <p:cNvPr id="3" name="Freeform 3"/>
          <p:cNvSpPr/>
          <p:nvPr/>
        </p:nvSpPr>
        <p:spPr>
          <a:xfrm>
            <a:off x="8766190" y="1865239"/>
            <a:ext cx="7048527" cy="3964797"/>
          </a:xfrm>
          <a:custGeom>
            <a:avLst/>
            <a:gdLst/>
            <a:ahLst/>
            <a:cxnLst/>
            <a:rect l="l" t="t" r="r" b="b"/>
            <a:pathLst>
              <a:path w="7048527" h="3964797">
                <a:moveTo>
                  <a:pt x="0" y="0"/>
                </a:moveTo>
                <a:lnTo>
                  <a:pt x="7048527" y="0"/>
                </a:lnTo>
                <a:lnTo>
                  <a:pt x="7048527" y="3964797"/>
                </a:lnTo>
                <a:lnTo>
                  <a:pt x="0" y="3964797"/>
                </a:lnTo>
                <a:lnTo>
                  <a:pt x="0" y="0"/>
                </a:lnTo>
                <a:close/>
              </a:path>
            </a:pathLst>
          </a:custGeom>
          <a:blipFill>
            <a:blip r:embed="rId3"/>
            <a:stretch>
              <a:fillRect/>
            </a:stretch>
          </a:blipFill>
        </p:spPr>
      </p:sp>
      <p:sp>
        <p:nvSpPr>
          <p:cNvPr id="4" name="Freeform 4"/>
          <p:cNvSpPr/>
          <p:nvPr/>
        </p:nvSpPr>
        <p:spPr>
          <a:xfrm>
            <a:off x="4490596" y="5143500"/>
            <a:ext cx="7103301" cy="4732574"/>
          </a:xfrm>
          <a:custGeom>
            <a:avLst/>
            <a:gdLst/>
            <a:ahLst/>
            <a:cxnLst/>
            <a:rect l="l" t="t" r="r" b="b"/>
            <a:pathLst>
              <a:path w="7103301" h="4732574">
                <a:moveTo>
                  <a:pt x="0" y="0"/>
                </a:moveTo>
                <a:lnTo>
                  <a:pt x="7103300" y="0"/>
                </a:lnTo>
                <a:lnTo>
                  <a:pt x="7103300" y="4732574"/>
                </a:lnTo>
                <a:lnTo>
                  <a:pt x="0" y="4732574"/>
                </a:lnTo>
                <a:lnTo>
                  <a:pt x="0" y="0"/>
                </a:lnTo>
                <a:close/>
              </a:path>
            </a:pathLst>
          </a:custGeom>
          <a:blipFill>
            <a:blip r:embed="rId4"/>
            <a:stretch>
              <a:fillRect/>
            </a:stretch>
          </a:blipFill>
        </p:spPr>
      </p:sp>
      <p:sp>
        <p:nvSpPr>
          <p:cNvPr id="5" name="TextBox 5"/>
          <p:cNvSpPr txBox="1"/>
          <p:nvPr/>
        </p:nvSpPr>
        <p:spPr>
          <a:xfrm>
            <a:off x="3439811" y="238244"/>
            <a:ext cx="11718349" cy="1278429"/>
          </a:xfrm>
          <a:prstGeom prst="rect">
            <a:avLst/>
          </a:prstGeom>
        </p:spPr>
        <p:txBody>
          <a:bodyPr lIns="0" tIns="0" rIns="0" bIns="0" rtlCol="0" anchor="t">
            <a:spAutoFit/>
          </a:bodyPr>
          <a:lstStyle/>
          <a:p>
            <a:pPr algn="l">
              <a:lnSpc>
                <a:spcPts val="9872"/>
              </a:lnSpc>
            </a:pPr>
            <a:r>
              <a:rPr lang="en-US" sz="8974" b="1">
                <a:solidFill>
                  <a:srgbClr val="1A1B18"/>
                </a:solidFill>
                <a:latin typeface="Cormorant Garamond Bold"/>
                <a:ea typeface="Cormorant Garamond Bold"/>
                <a:cs typeface="Cormorant Garamond Bold"/>
                <a:sym typeface="Cormorant Garamond Bold"/>
              </a:rPr>
              <a:t>Como tudo começou.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200" y="3009900"/>
            <a:ext cx="5655098" cy="651510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009900"/>
            <a:ext cx="5655098" cy="6515100"/>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933700"/>
            <a:ext cx="5655098" cy="6515100"/>
          </a:xfrm>
          <a:prstGeom prst="rect">
            <a:avLst/>
          </a:prstGeom>
        </p:spPr>
      </p:pic>
      <p:sp>
        <p:nvSpPr>
          <p:cNvPr id="2" name="TextBox 2"/>
          <p:cNvSpPr txBox="1"/>
          <p:nvPr/>
        </p:nvSpPr>
        <p:spPr>
          <a:xfrm>
            <a:off x="3631271" y="1114425"/>
            <a:ext cx="11718349" cy="1278429"/>
          </a:xfrm>
          <a:prstGeom prst="rect">
            <a:avLst/>
          </a:prstGeom>
        </p:spPr>
        <p:txBody>
          <a:bodyPr lIns="0" tIns="0" rIns="0" bIns="0" rtlCol="0" anchor="t">
            <a:spAutoFit/>
          </a:bodyPr>
          <a:lstStyle/>
          <a:p>
            <a:pPr algn="l">
              <a:lnSpc>
                <a:spcPts val="9872"/>
              </a:lnSpc>
            </a:pPr>
            <a:r>
              <a:rPr lang="en-US" sz="8974" b="1">
                <a:solidFill>
                  <a:srgbClr val="1A1B18"/>
                </a:solidFill>
                <a:latin typeface="Cormorant Garamond Bold"/>
                <a:ea typeface="Cormorant Garamond Bold"/>
                <a:cs typeface="Cormorant Garamond Bold"/>
                <a:sym typeface="Cormorant Garamond Bold"/>
              </a:rPr>
              <a:t>Como estamos agora.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264841" y="2548120"/>
            <a:ext cx="15887510" cy="5742472"/>
          </a:xfrm>
          <a:prstGeom prst="rect">
            <a:avLst/>
          </a:prstGeom>
        </p:spPr>
        <p:txBody>
          <a:bodyPr lIns="0" tIns="0" rIns="0" bIns="0" rtlCol="0" anchor="t">
            <a:spAutoFit/>
          </a:bodyPr>
          <a:lstStyle/>
          <a:p>
            <a:pPr algn="l">
              <a:lnSpc>
                <a:spcPts val="3210"/>
              </a:lnSpc>
            </a:pPr>
            <a:r>
              <a:rPr lang="en-US" sz="2293">
                <a:solidFill>
                  <a:srgbClr val="1A1B18"/>
                </a:solidFill>
                <a:latin typeface="Overpass Light"/>
                <a:ea typeface="Overpass Light"/>
                <a:cs typeface="Overpass Light"/>
                <a:sym typeface="Overpass Light"/>
              </a:rPr>
              <a:t>Art. 5º Para os efeitos desta Lei, configura violência doméstica e familiar contra a mulher qualquer ação ou omissão baseada no gênero que lhe cause morte, lesão, sofrimento físico, sexual ou psicológico e dano moral ou patrimonial: (Vide Lei complementar nº 150, de 2015)</a:t>
            </a:r>
          </a:p>
          <a:p>
            <a:pPr algn="l">
              <a:lnSpc>
                <a:spcPts val="3210"/>
              </a:lnSpc>
            </a:pPr>
            <a:endParaRPr lang="en-US" sz="2293">
              <a:solidFill>
                <a:srgbClr val="1A1B18"/>
              </a:solidFill>
              <a:latin typeface="Overpass Light"/>
              <a:ea typeface="Overpass Light"/>
              <a:cs typeface="Overpass Light"/>
              <a:sym typeface="Overpass Light"/>
            </a:endParaRPr>
          </a:p>
          <a:p>
            <a:pPr algn="l">
              <a:lnSpc>
                <a:spcPts val="3210"/>
              </a:lnSpc>
            </a:pPr>
            <a:r>
              <a:rPr lang="en-US" sz="2293">
                <a:solidFill>
                  <a:srgbClr val="1A1B18"/>
                </a:solidFill>
                <a:latin typeface="Overpass Light Bold"/>
                <a:ea typeface="Overpass Light Bold"/>
                <a:cs typeface="Overpass Light Bold"/>
                <a:sym typeface="Overpass Light Bold"/>
              </a:rPr>
              <a:t>I - no âmbito da unidade doméstica, compreendida como o espaço de convívio permanente de pessoas, com ou sem vínculo familiar, inclusive as esporadicamente agregadas;</a:t>
            </a:r>
          </a:p>
          <a:p>
            <a:pPr algn="l">
              <a:lnSpc>
                <a:spcPts val="3210"/>
              </a:lnSpc>
            </a:pPr>
            <a:endParaRPr lang="en-US" sz="2293">
              <a:solidFill>
                <a:srgbClr val="1A1B18"/>
              </a:solidFill>
              <a:latin typeface="Overpass Light Bold"/>
              <a:ea typeface="Overpass Light Bold"/>
              <a:cs typeface="Overpass Light Bold"/>
              <a:sym typeface="Overpass Light Bold"/>
            </a:endParaRPr>
          </a:p>
          <a:p>
            <a:pPr algn="l">
              <a:lnSpc>
                <a:spcPts val="3210"/>
              </a:lnSpc>
            </a:pPr>
            <a:r>
              <a:rPr lang="en-US" sz="2293">
                <a:solidFill>
                  <a:srgbClr val="1A1B18"/>
                </a:solidFill>
                <a:latin typeface="Overpass Light"/>
                <a:ea typeface="Overpass Light"/>
                <a:cs typeface="Overpass Light"/>
                <a:sym typeface="Overpass Light"/>
              </a:rPr>
              <a:t>II - no âmbito da família, compreendida como a comunidade formada por indivíduos que são ou se consideram aparentados, unidos por laços naturais, por </a:t>
            </a:r>
            <a:r>
              <a:rPr lang="en-US" sz="2293">
                <a:solidFill>
                  <a:srgbClr val="1A1B18"/>
                </a:solidFill>
                <a:latin typeface="Overpass Light Bold"/>
                <a:ea typeface="Overpass Light Bold"/>
                <a:cs typeface="Overpass Light Bold"/>
                <a:sym typeface="Overpass Light Bold"/>
              </a:rPr>
              <a:t>afinidade ou por vontade expressa;</a:t>
            </a:r>
          </a:p>
          <a:p>
            <a:pPr algn="l">
              <a:lnSpc>
                <a:spcPts val="3910"/>
              </a:lnSpc>
            </a:pPr>
            <a:endParaRPr lang="en-US" sz="2293">
              <a:solidFill>
                <a:srgbClr val="1A1B18"/>
              </a:solidFill>
              <a:latin typeface="Overpass Light Bold"/>
              <a:ea typeface="Overpass Light Bold"/>
              <a:cs typeface="Overpass Light Bold"/>
              <a:sym typeface="Overpass Light Bold"/>
            </a:endParaRPr>
          </a:p>
          <a:p>
            <a:pPr algn="l">
              <a:lnSpc>
                <a:spcPts val="3210"/>
              </a:lnSpc>
            </a:pPr>
            <a:r>
              <a:rPr lang="en-US" sz="2293">
                <a:solidFill>
                  <a:srgbClr val="1A1B18"/>
                </a:solidFill>
                <a:latin typeface="Overpass Light"/>
                <a:ea typeface="Overpass Light"/>
                <a:cs typeface="Overpass Light"/>
                <a:sym typeface="Overpass Light"/>
              </a:rPr>
              <a:t>III - </a:t>
            </a:r>
            <a:r>
              <a:rPr lang="en-US" sz="2293">
                <a:solidFill>
                  <a:srgbClr val="1A1B18"/>
                </a:solidFill>
                <a:latin typeface="Overpass Light Bold"/>
                <a:ea typeface="Overpass Light Bold"/>
                <a:cs typeface="Overpass Light Bold"/>
                <a:sym typeface="Overpass Light Bold"/>
              </a:rPr>
              <a:t>em qualquer relação </a:t>
            </a:r>
            <a:r>
              <a:rPr lang="en-US" sz="2293">
                <a:solidFill>
                  <a:srgbClr val="1A1B18"/>
                </a:solidFill>
                <a:latin typeface="Overpass Light"/>
                <a:ea typeface="Overpass Light"/>
                <a:cs typeface="Overpass Light"/>
                <a:sym typeface="Overpass Light"/>
              </a:rPr>
              <a:t>íntima de afeto,</a:t>
            </a:r>
            <a:r>
              <a:rPr lang="en-US" sz="2293">
                <a:solidFill>
                  <a:srgbClr val="1A1B18"/>
                </a:solidFill>
                <a:latin typeface="Overpass Light Bold"/>
                <a:ea typeface="Overpass Light Bold"/>
                <a:cs typeface="Overpass Light Bold"/>
                <a:sym typeface="Overpass Light Bold"/>
              </a:rPr>
              <a:t> na qual o agressor conviva ou tenha convivido com a ofendida, independentemente de coabitação.</a:t>
            </a:r>
          </a:p>
          <a:p>
            <a:pPr algn="l">
              <a:lnSpc>
                <a:spcPts val="3210"/>
              </a:lnSpc>
            </a:pPr>
            <a:endParaRPr lang="en-US" sz="2293">
              <a:solidFill>
                <a:srgbClr val="1A1B18"/>
              </a:solidFill>
              <a:latin typeface="Overpass Light Bold"/>
              <a:ea typeface="Overpass Light Bold"/>
              <a:cs typeface="Overpass Light Bold"/>
              <a:sym typeface="Overpass Light Bold"/>
            </a:endParaRPr>
          </a:p>
          <a:p>
            <a:pPr algn="l">
              <a:lnSpc>
                <a:spcPts val="3210"/>
              </a:lnSpc>
            </a:pPr>
            <a:r>
              <a:rPr lang="en-US" sz="2293">
                <a:solidFill>
                  <a:srgbClr val="1A1B18"/>
                </a:solidFill>
                <a:latin typeface="Overpass Light"/>
                <a:ea typeface="Overpass Light"/>
                <a:cs typeface="Overpass Light"/>
                <a:sym typeface="Overpass Light"/>
              </a:rPr>
              <a:t>Parágrafo único. As relações pessoais enunciadas neste artigo independem de orientação sexual.</a:t>
            </a:r>
          </a:p>
        </p:txBody>
      </p:sp>
      <p:sp>
        <p:nvSpPr>
          <p:cNvPr id="3" name="TextBox 3"/>
          <p:cNvSpPr txBox="1"/>
          <p:nvPr/>
        </p:nvSpPr>
        <p:spPr>
          <a:xfrm>
            <a:off x="2505228" y="711521"/>
            <a:ext cx="14393794" cy="1140544"/>
          </a:xfrm>
          <a:prstGeom prst="rect">
            <a:avLst/>
          </a:prstGeom>
        </p:spPr>
        <p:txBody>
          <a:bodyPr lIns="0" tIns="0" rIns="0" bIns="0" rtlCol="0" anchor="t">
            <a:spAutoFit/>
          </a:bodyPr>
          <a:lstStyle/>
          <a:p>
            <a:pPr algn="l">
              <a:lnSpc>
                <a:spcPts val="8862"/>
              </a:lnSpc>
            </a:pPr>
            <a:r>
              <a:rPr lang="en-US" sz="8056" b="1">
                <a:solidFill>
                  <a:srgbClr val="1A1B18"/>
                </a:solidFill>
                <a:latin typeface="Cormorant Garamond Bold"/>
                <a:ea typeface="Cormorant Garamond Bold"/>
                <a:cs typeface="Cormorant Garamond Bold"/>
                <a:sym typeface="Cormorant Garamond Bold"/>
              </a:rPr>
              <a:t>O que diz o artigo 5°?</a:t>
            </a:r>
          </a:p>
        </p:txBody>
      </p:sp>
      <p:sp>
        <p:nvSpPr>
          <p:cNvPr id="5" name="AutoShape 5"/>
          <p:cNvSpPr/>
          <p:nvPr/>
        </p:nvSpPr>
        <p:spPr>
          <a:xfrm>
            <a:off x="1028700" y="8591232"/>
            <a:ext cx="9055579" cy="31072"/>
          </a:xfrm>
          <a:prstGeom prst="rect">
            <a:avLst/>
          </a:prstGeom>
          <a:solidFill>
            <a:srgbClr val="CDA63C"/>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p:cNvSpPr/>
          <p:nvPr/>
        </p:nvSpPr>
        <p:spPr>
          <a:xfrm>
            <a:off x="519218" y="3875286"/>
            <a:ext cx="5356870" cy="5959486"/>
          </a:xfrm>
          <a:custGeom>
            <a:avLst/>
            <a:gdLst/>
            <a:ahLst/>
            <a:cxnLst/>
            <a:rect l="l" t="t" r="r" b="b"/>
            <a:pathLst>
              <a:path w="5356870" h="5959486">
                <a:moveTo>
                  <a:pt x="0" y="0"/>
                </a:moveTo>
                <a:lnTo>
                  <a:pt x="5356870" y="0"/>
                </a:lnTo>
                <a:lnTo>
                  <a:pt x="5356870" y="5959486"/>
                </a:lnTo>
                <a:lnTo>
                  <a:pt x="0" y="5959486"/>
                </a:lnTo>
                <a:lnTo>
                  <a:pt x="0" y="0"/>
                </a:lnTo>
                <a:close/>
              </a:path>
            </a:pathLst>
          </a:custGeom>
          <a:blipFill>
            <a:blip r:embed="rId2"/>
            <a:stretch>
              <a:fillRect r="-66939"/>
            </a:stretch>
          </a:blipFill>
        </p:spPr>
      </p:sp>
      <p:sp>
        <p:nvSpPr>
          <p:cNvPr id="3" name="Freeform 3"/>
          <p:cNvSpPr/>
          <p:nvPr/>
        </p:nvSpPr>
        <p:spPr>
          <a:xfrm>
            <a:off x="9484357" y="2093099"/>
            <a:ext cx="5032196" cy="2571138"/>
          </a:xfrm>
          <a:custGeom>
            <a:avLst/>
            <a:gdLst/>
            <a:ahLst/>
            <a:cxnLst/>
            <a:rect l="l" t="t" r="r" b="b"/>
            <a:pathLst>
              <a:path w="5032196" h="2571138">
                <a:moveTo>
                  <a:pt x="0" y="0"/>
                </a:moveTo>
                <a:lnTo>
                  <a:pt x="5032196" y="0"/>
                </a:lnTo>
                <a:lnTo>
                  <a:pt x="5032196" y="2571138"/>
                </a:lnTo>
                <a:lnTo>
                  <a:pt x="0" y="2571138"/>
                </a:lnTo>
                <a:lnTo>
                  <a:pt x="0" y="0"/>
                </a:lnTo>
                <a:close/>
              </a:path>
            </a:pathLst>
          </a:custGeom>
          <a:blipFill>
            <a:blip r:embed="rId3"/>
            <a:stretch>
              <a:fillRect/>
            </a:stretch>
          </a:blipFill>
        </p:spPr>
      </p:sp>
      <p:sp>
        <p:nvSpPr>
          <p:cNvPr id="4" name="Freeform 4"/>
          <p:cNvSpPr/>
          <p:nvPr/>
        </p:nvSpPr>
        <p:spPr>
          <a:xfrm>
            <a:off x="7231614" y="5143500"/>
            <a:ext cx="9093512" cy="4971120"/>
          </a:xfrm>
          <a:custGeom>
            <a:avLst/>
            <a:gdLst/>
            <a:ahLst/>
            <a:cxnLst/>
            <a:rect l="l" t="t" r="r" b="b"/>
            <a:pathLst>
              <a:path w="9093512" h="4971120">
                <a:moveTo>
                  <a:pt x="0" y="0"/>
                </a:moveTo>
                <a:lnTo>
                  <a:pt x="9093511" y="0"/>
                </a:lnTo>
                <a:lnTo>
                  <a:pt x="9093511" y="4971120"/>
                </a:lnTo>
                <a:lnTo>
                  <a:pt x="0" y="4971120"/>
                </a:lnTo>
                <a:lnTo>
                  <a:pt x="0" y="0"/>
                </a:lnTo>
                <a:close/>
              </a:path>
            </a:pathLst>
          </a:custGeom>
          <a:blipFill>
            <a:blip r:embed="rId4"/>
            <a:stretch>
              <a:fillRect/>
            </a:stretch>
          </a:blipFill>
        </p:spPr>
      </p:sp>
      <p:sp>
        <p:nvSpPr>
          <p:cNvPr id="5" name="TextBox 5"/>
          <p:cNvSpPr txBox="1"/>
          <p:nvPr/>
        </p:nvSpPr>
        <p:spPr>
          <a:xfrm>
            <a:off x="1028700" y="432951"/>
            <a:ext cx="15685839" cy="2679733"/>
          </a:xfrm>
          <a:prstGeom prst="rect">
            <a:avLst/>
          </a:prstGeom>
        </p:spPr>
        <p:txBody>
          <a:bodyPr lIns="0" tIns="0" rIns="0" bIns="0" rtlCol="0" anchor="t">
            <a:spAutoFit/>
          </a:bodyPr>
          <a:lstStyle/>
          <a:p>
            <a:pPr algn="l">
              <a:lnSpc>
                <a:spcPts val="10450"/>
              </a:lnSpc>
            </a:pPr>
            <a:r>
              <a:rPr lang="en-US" sz="9500" b="1">
                <a:solidFill>
                  <a:srgbClr val="1A1B18"/>
                </a:solidFill>
                <a:latin typeface="Cormorant Garamond Bold"/>
                <a:ea typeface="Cormorant Garamond Bold"/>
                <a:cs typeface="Cormorant Garamond Bold"/>
                <a:sym typeface="Cormorant Garamond Bold"/>
              </a:rPr>
              <a:t>NÃO SOMOS NÓS UMA FAMÍLIA?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1957274" y="2041413"/>
            <a:ext cx="14691635" cy="7935478"/>
          </a:xfrm>
          <a:custGeom>
            <a:avLst/>
            <a:gdLst/>
            <a:ahLst/>
            <a:cxnLst/>
            <a:rect l="l" t="t" r="r" b="b"/>
            <a:pathLst>
              <a:path w="14691635" h="7935478">
                <a:moveTo>
                  <a:pt x="0" y="0"/>
                </a:moveTo>
                <a:lnTo>
                  <a:pt x="14691635" y="0"/>
                </a:lnTo>
                <a:lnTo>
                  <a:pt x="14691635" y="7935478"/>
                </a:lnTo>
                <a:lnTo>
                  <a:pt x="0" y="7935478"/>
                </a:lnTo>
                <a:lnTo>
                  <a:pt x="0" y="0"/>
                </a:lnTo>
                <a:close/>
              </a:path>
            </a:pathLst>
          </a:custGeom>
          <a:blipFill>
            <a:blip r:embed="rId2"/>
            <a:stretch>
              <a:fillRect t="-18982" b="-19871"/>
            </a:stretch>
          </a:blipFill>
        </p:spPr>
      </p:sp>
      <p:sp>
        <p:nvSpPr>
          <p:cNvPr id="3" name="TextBox 3"/>
          <p:cNvSpPr txBox="1"/>
          <p:nvPr/>
        </p:nvSpPr>
        <p:spPr>
          <a:xfrm>
            <a:off x="3308146" y="159703"/>
            <a:ext cx="10803731" cy="1566544"/>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Oito anos lutando!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003B95745CA7445840F0D1B4248A013" ma:contentTypeVersion="" ma:contentTypeDescription="Crie um novo documento." ma:contentTypeScope="" ma:versionID="e7b7c32d3345016a073d3e6335b32a69">
  <xsd:schema xmlns:xsd="http://www.w3.org/2001/XMLSchema" xmlns:xs="http://www.w3.org/2001/XMLSchema" xmlns:p="http://schemas.microsoft.com/office/2006/metadata/properties" xmlns:ns2="5170a9f8-0737-4c2d-899c-39c09446c452" xmlns:ns3="5fde0705-18c4-4359-8c96-ff8f797af167" targetNamespace="http://schemas.microsoft.com/office/2006/metadata/properties" ma:root="true" ma:fieldsID="7992101807ad1ec6a9dbf5990f52e317" ns2:_="" ns3:_="">
    <xsd:import namespace="5170a9f8-0737-4c2d-899c-39c09446c452"/>
    <xsd:import namespace="5fde0705-18c4-4359-8c96-ff8f797af1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0a9f8-0737-4c2d-899c-39c09446c4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tatus de liberação" ma:internalName="Status_x0020_de_x0020_libera_x00e7__x00e3_o">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6a44b908-e74c-4083-bfe9-9f2e70bbc5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de0705-18c4-4359-8c96-ff8f797af167"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TaxCatchAll" ma:index="24" nillable="true" ma:displayName="Taxonomy Catch All Column" ma:hidden="true" ma:list="{0E6B2B4D-80B2-419D-A69C-CA65B86AD278}" ma:internalName="TaxCatchAll" ma:showField="CatchAllData" ma:web="{065f026c-a8f4-4bc8-9957-360995bfbd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de0705-18c4-4359-8c96-ff8f797af167" xsi:nil="true"/>
    <lcf76f155ced4ddcb4097134ff3c332f xmlns="5170a9f8-0737-4c2d-899c-39c09446c452">
      <Terms xmlns="http://schemas.microsoft.com/office/infopath/2007/PartnerControls"/>
    </lcf76f155ced4ddcb4097134ff3c332f>
    <_Flow_SignoffStatus xmlns="5170a9f8-0737-4c2d-899c-39c09446c452" xsi:nil="true"/>
  </documentManagement>
</p:properties>
</file>

<file path=customXml/itemProps1.xml><?xml version="1.0" encoding="utf-8"?>
<ds:datastoreItem xmlns:ds="http://schemas.openxmlformats.org/officeDocument/2006/customXml" ds:itemID="{394169B7-158A-452F-9D53-60BEACE88C28}"/>
</file>

<file path=customXml/itemProps2.xml><?xml version="1.0" encoding="utf-8"?>
<ds:datastoreItem xmlns:ds="http://schemas.openxmlformats.org/officeDocument/2006/customXml" ds:itemID="{8B242081-8092-4D31-8BAC-ECCA007BB205}"/>
</file>

<file path=customXml/itemProps3.xml><?xml version="1.0" encoding="utf-8"?>
<ds:datastoreItem xmlns:ds="http://schemas.openxmlformats.org/officeDocument/2006/customXml" ds:itemID="{0818496E-4985-4636-9C3F-B80E9CF3F7E4}"/>
</file>

<file path=docProps/app.xml><?xml version="1.0" encoding="utf-8"?>
<Properties xmlns="http://schemas.openxmlformats.org/officeDocument/2006/extended-properties" xmlns:vt="http://schemas.openxmlformats.org/officeDocument/2006/docPropsVTypes">
  <TotalTime>10</TotalTime>
  <Words>1234</Words>
  <Application>Microsoft Office PowerPoint</Application>
  <PresentationFormat>Personalizar</PresentationFormat>
  <Paragraphs>90</Paragraphs>
  <Slides>15</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15</vt:i4>
      </vt:variant>
    </vt:vector>
  </HeadingPairs>
  <TitlesOfParts>
    <vt:vector size="23" baseType="lpstr">
      <vt:lpstr>Cormorant Garamond Bold</vt:lpstr>
      <vt:lpstr>Cormorant Garamond</vt:lpstr>
      <vt:lpstr>Overpass Light Bold</vt:lpstr>
      <vt:lpstr>Overpass Light</vt:lpstr>
      <vt:lpstr>Open Sans Bold</vt:lpstr>
      <vt:lpstr>Calibri</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Branco Suave Preto e Bege Minimalista Elegante Reunião da Empresa Apresentação</dc:title>
  <dc:creator>Alessandra Pereira</dc:creator>
  <cp:lastModifiedBy>Juliana Trindade de Souza</cp:lastModifiedBy>
  <cp:revision>3</cp:revision>
  <dcterms:created xsi:type="dcterms:W3CDTF">2006-08-16T00:00:00Z</dcterms:created>
  <dcterms:modified xsi:type="dcterms:W3CDTF">2024-12-11T17:17:26Z</dcterms:modified>
  <dc:identifier>DAGYJ1ITiwc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0x0101007003B95745CA7445840F0D1B4248A013</vt:lpwstr>
  </property>
  <property fmtid="{D5CDD505-2E9C-101B-9397-08002B2CF9AE}" pid="3" name="MediaServiceImageTags">
    <vt:lpwstr/>
  </property>
</Properties>
</file>